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354" r:id="rId2"/>
    <p:sldId id="366" r:id="rId3"/>
    <p:sldId id="368" r:id="rId4"/>
    <p:sldId id="379" r:id="rId5"/>
    <p:sldId id="370" r:id="rId6"/>
    <p:sldId id="372" r:id="rId7"/>
    <p:sldId id="371" r:id="rId8"/>
    <p:sldId id="380" r:id="rId9"/>
    <p:sldId id="373" r:id="rId10"/>
    <p:sldId id="374" r:id="rId11"/>
    <p:sldId id="375" r:id="rId12"/>
    <p:sldId id="378" r:id="rId13"/>
  </p:sldIdLst>
  <p:sldSz cx="9144000" cy="5143500" type="screen16x9"/>
  <p:notesSz cx="9928225" cy="679767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CC00CC"/>
    <a:srgbClr val="800080"/>
    <a:srgbClr val="9900CC"/>
    <a:srgbClr val="660066"/>
    <a:srgbClr val="003399"/>
    <a:srgbClr val="006600"/>
    <a:srgbClr val="66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4" autoAdjust="0"/>
    <p:restoredTop sz="94660"/>
  </p:normalViewPr>
  <p:slideViewPr>
    <p:cSldViewPr>
      <p:cViewPr>
        <p:scale>
          <a:sx n="80" d="100"/>
          <a:sy n="80" d="100"/>
        </p:scale>
        <p:origin x="-2514" y="-12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52" y="-84"/>
      </p:cViewPr>
      <p:guideLst>
        <p:guide orient="horz" pos="1972"/>
        <p:guide orient="horz" pos="2141"/>
        <p:guide pos="3155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61D0E-D6BC-4CB8-A2C4-660439FF61DE}" type="datetimeFigureOut">
              <a:rPr lang="zh-TW" altLang="en-US" smtClean="0"/>
              <a:pPr/>
              <a:t>2022/11/28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C795D-ED74-42F6-9959-A20EB47140A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805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34B95-5B43-450C-82D6-992DB0F367E1}" type="datetimeFigureOut">
              <a:rPr lang="zh-TW" altLang="en-US" smtClean="0"/>
              <a:pPr/>
              <a:t>2022/11/28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DCB26-BAA9-4B1B-B9FF-F744CB1E782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2253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D067-F528-4513-BB37-E8EA413CD553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081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封面頁(正式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工作區\0109_DCB生技中心V3_PPT平面設計_0114(過)\02_Final\jpg\PPT活潑版final-元素_16-9-8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3969"/>
            <a:ext cx="9147176" cy="515143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ctrTitle" hasCustomPrompt="1"/>
          </p:nvPr>
        </p:nvSpPr>
        <p:spPr>
          <a:xfrm>
            <a:off x="792000" y="1857370"/>
            <a:ext cx="7560000" cy="1224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TW" altLang="en-US" dirty="0"/>
              <a:t>按一下新增標題</a:t>
            </a:r>
            <a:r>
              <a:rPr lang="en-US" altLang="zh-TW" dirty="0"/>
              <a:t>-</a:t>
            </a:r>
            <a:r>
              <a:rPr lang="zh-TW" altLang="en-US" dirty="0"/>
              <a:t>中英</a:t>
            </a:r>
            <a:r>
              <a:rPr lang="en-US" altLang="zh-TW" dirty="0"/>
              <a:t>logo</a:t>
            </a:r>
            <a:r>
              <a:rPr lang="zh-TW" altLang="en-US" dirty="0"/>
              <a:t>版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098022"/>
            <a:ext cx="6400800" cy="5143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/>
              <a:t>按一下以編輯母片副標題樣式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867556" y="4767263"/>
            <a:ext cx="2133600" cy="273844"/>
          </a:xfrm>
        </p:spPr>
        <p:txBody>
          <a:bodyPr/>
          <a:lstStyle>
            <a:lvl1pPr>
              <a:defRPr sz="1050"/>
            </a:lvl1pPr>
          </a:lstStyle>
          <a:p>
            <a:fld id="{B73E03BB-E852-40C0-99CD-C1CEFFACBE5F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13" hasCustomPrompt="1"/>
          </p:nvPr>
        </p:nvSpPr>
        <p:spPr>
          <a:xfrm>
            <a:off x="3571875" y="3929063"/>
            <a:ext cx="2000250" cy="64293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1">
                <a:solidFill>
                  <a:schemeClr val="tx2"/>
                </a:solidFill>
              </a:defRPr>
            </a:lvl1pPr>
            <a:lvl2pPr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 sz="1400">
                <a:solidFill>
                  <a:schemeClr val="tx2"/>
                </a:solidFill>
              </a:defRPr>
            </a:lvl3pPr>
            <a:lvl4pPr>
              <a:buNone/>
              <a:defRPr sz="1400">
                <a:solidFill>
                  <a:schemeClr val="tx2"/>
                </a:solidFill>
              </a:defRPr>
            </a:lvl4pPr>
            <a:lvl5pPr>
              <a:buNone/>
              <a:defRPr sz="1400">
                <a:solidFill>
                  <a:schemeClr val="tx2"/>
                </a:solidFill>
              </a:defRPr>
            </a:lvl5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TW" altLang="en-US" dirty="0"/>
              <a:t>報告人：○○○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封面頁(活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工作區\0109_DCB生技中心V3_PPT平面設計_0114(過)\02_Final\jpg\PPT活潑版final-元素_16-9-8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3969"/>
            <a:ext cx="9147176" cy="515143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28596" y="2928940"/>
            <a:ext cx="5857916" cy="126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 hasCustomPrompt="1"/>
          </p:nvPr>
        </p:nvSpPr>
        <p:spPr>
          <a:xfrm>
            <a:off x="428596" y="4214824"/>
            <a:ext cx="5862731" cy="357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/>
              <a:t>按一下以編輯 片副標題樣式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867556" y="4767263"/>
            <a:ext cx="2133600" cy="273844"/>
          </a:xfrm>
        </p:spPr>
        <p:txBody>
          <a:bodyPr/>
          <a:lstStyle>
            <a:lvl1pPr>
              <a:defRPr sz="1050"/>
            </a:lvl1pPr>
          </a:lstStyle>
          <a:p>
            <a:fld id="{B73E03BB-E852-40C0-99CD-C1CEFFACBE5F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13"/>
          </p:nvPr>
        </p:nvSpPr>
        <p:spPr>
          <a:xfrm>
            <a:off x="6572278" y="3929063"/>
            <a:ext cx="2000250" cy="642937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buNone/>
              <a:defRPr sz="1400" b="1">
                <a:solidFill>
                  <a:schemeClr val="tx2"/>
                </a:solidFill>
              </a:defRPr>
            </a:lvl1pPr>
            <a:lvl2pPr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 sz="1400">
                <a:solidFill>
                  <a:schemeClr val="tx2"/>
                </a:solidFill>
              </a:defRPr>
            </a:lvl3pPr>
            <a:lvl4pPr>
              <a:buNone/>
              <a:defRPr sz="1400">
                <a:solidFill>
                  <a:schemeClr val="tx2"/>
                </a:solidFill>
              </a:defRPr>
            </a:lvl4pPr>
            <a:lvl5pPr>
              <a:buNone/>
              <a:defRPr sz="1400">
                <a:solidFill>
                  <a:schemeClr val="tx2"/>
                </a:solidFill>
              </a:defRPr>
            </a:lvl5pPr>
          </a:lstStyle>
          <a:p>
            <a:pPr lvl="0"/>
            <a:endParaRPr lang="zh-TW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內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28" y="142858"/>
            <a:ext cx="8443914" cy="85725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8860" y="1200151"/>
            <a:ext cx="8066280" cy="342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SzPct val="85000"/>
              <a:buFontTx/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SzPct val="85000"/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SzPct val="85000"/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SzPct val="85000"/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SzPct val="85000"/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867556" y="4767263"/>
            <a:ext cx="2133600" cy="273844"/>
          </a:xfrm>
        </p:spPr>
        <p:txBody>
          <a:bodyPr/>
          <a:lstStyle>
            <a:lvl1pPr>
              <a:defRPr sz="1050">
                <a:latin typeface="+mn-lt"/>
              </a:defRPr>
            </a:lvl1pPr>
          </a:lstStyle>
          <a:p>
            <a:fld id="{B73E03BB-E852-40C0-99CD-C1CEFFACBE5F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14" name="矩形 13"/>
          <p:cNvSpPr/>
          <p:nvPr userDrawn="1"/>
        </p:nvSpPr>
        <p:spPr>
          <a:xfrm>
            <a:off x="0" y="142858"/>
            <a:ext cx="142844" cy="82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5143504" y="4786328"/>
            <a:ext cx="35718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© DCB. All Rights Reserved</a:t>
            </a:r>
            <a:endParaRPr lang="zh-TW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錄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工作區\0109_DCB生技中心V3_PPT平面設計_0114(過)\02_Final\jpg\PPT活潑版final-元素_16-9-9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3969"/>
            <a:ext cx="9147176" cy="515143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28" y="142858"/>
            <a:ext cx="8443914" cy="85725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562" y="1200151"/>
            <a:ext cx="7523846" cy="342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SzPct val="85000"/>
              <a:buFont typeface="Wingdings" pitchFamily="2" charset="2"/>
              <a:buChar char="n"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SzPct val="85000"/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SzPct val="85000"/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SzPct val="85000"/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SzPct val="85000"/>
              <a:buFontTx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867556" y="4767263"/>
            <a:ext cx="2133600" cy="273844"/>
          </a:xfrm>
        </p:spPr>
        <p:txBody>
          <a:bodyPr/>
          <a:lstStyle>
            <a:lvl1pPr>
              <a:defRPr sz="1050">
                <a:latin typeface="+mn-lt"/>
              </a:defRPr>
            </a:lvl1pPr>
          </a:lstStyle>
          <a:p>
            <a:fld id="{B73E03BB-E852-40C0-99CD-C1CEFFACBE5F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0" y="142858"/>
            <a:ext cx="142844" cy="82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5143504" y="4786328"/>
            <a:ext cx="35718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© DCB. All Rights Reserved</a:t>
            </a:r>
            <a:endParaRPr lang="zh-TW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工作區\0109_DCB生技中心V3_PPT平面設計_0114(過)\02_Final\jpg\PPT活潑版final-元素_16-9-10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3969"/>
            <a:ext cx="9147176" cy="515143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2060576"/>
            <a:ext cx="7772400" cy="102155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3200" b="1" cap="all">
                <a:solidFill>
                  <a:schemeClr val="tx2"/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3071816"/>
            <a:ext cx="7772400" cy="661987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867556" y="4767263"/>
            <a:ext cx="2133600" cy="273844"/>
          </a:xfrm>
        </p:spPr>
        <p:txBody>
          <a:bodyPr/>
          <a:lstStyle>
            <a:lvl1pPr>
              <a:defRPr sz="1050"/>
            </a:lvl1pPr>
          </a:lstStyle>
          <a:p>
            <a:fld id="{B73E03BB-E852-40C0-99CD-C1CEFFACBE5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結束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工作區\0109_DCB生技中心V3_PPT平面設計_0114(過)\02_Final\jpg\PPT活潑版final-元素_16-9-1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3969"/>
            <a:ext cx="9147176" cy="515143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457200" y="2143125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謝謝聆聽   敬請指教</a:t>
            </a: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6867556" y="4767263"/>
            <a:ext cx="2133600" cy="273844"/>
          </a:xfrm>
        </p:spPr>
        <p:txBody>
          <a:bodyPr/>
          <a:lstStyle>
            <a:lvl1pPr>
              <a:defRPr sz="1050">
                <a:latin typeface="+mn-lt"/>
              </a:defRPr>
            </a:lvl1pPr>
          </a:lstStyle>
          <a:p>
            <a:fld id="{B73E03BB-E852-40C0-99CD-C1CEFFACBE5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>
              <a:defRPr sz="3000" b="1">
                <a:solidFill>
                  <a:srgbClr val="0D4E6C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>
                <a:solidFill>
                  <a:srgbClr val="0D4E6C"/>
                </a:solidFill>
              </a:defRPr>
            </a:lvl1pPr>
            <a:lvl2pPr>
              <a:defRPr>
                <a:solidFill>
                  <a:srgbClr val="0D4E6C"/>
                </a:solidFill>
              </a:defRPr>
            </a:lvl2pPr>
            <a:lvl3pPr>
              <a:defRPr>
                <a:solidFill>
                  <a:srgbClr val="0D4E6C"/>
                </a:solidFill>
              </a:defRPr>
            </a:lvl3pPr>
            <a:lvl4pPr>
              <a:defRPr>
                <a:solidFill>
                  <a:srgbClr val="0D4E6C"/>
                </a:solidFill>
              </a:defRPr>
            </a:lvl4pPr>
            <a:lvl5pPr>
              <a:defRPr>
                <a:solidFill>
                  <a:srgbClr val="0D4E6C"/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B8AEE61-65A9-4F51-B68A-332F83ECFDDD}" type="datetime1">
              <a:rPr lang="zh-TW" altLang="en-US" smtClean="0"/>
              <a:t>2022/11/28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BE5D2-3DA5-45AB-BD10-26806162306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5143504" y="4786328"/>
            <a:ext cx="35718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© DCB. All Rights Reserved</a:t>
            </a:r>
            <a:endParaRPr lang="zh-TW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72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867556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E03BB-E852-40C0-99CD-C1CEFFACBE5F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0" y="142858"/>
            <a:ext cx="142844" cy="82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5143504" y="4786328"/>
            <a:ext cx="35718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 © DCB. All Rights Reserved</a:t>
            </a:r>
            <a:endParaRPr lang="zh-TW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Picture 3" descr="F:\工作區\0109_DCB生技中心V3_PPT平面設計_0114(過)\ppt\jpg\PPT活潑版final-元素-07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6" y="214296"/>
            <a:ext cx="690705" cy="273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  <p:sldLayoutId id="2147483686" r:id="rId3"/>
    <p:sldLayoutId id="2147483697" r:id="rId4"/>
    <p:sldLayoutId id="2147483687" r:id="rId5"/>
    <p:sldLayoutId id="2147483690" r:id="rId6"/>
    <p:sldLayoutId id="2147483703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779662"/>
            <a:ext cx="9144000" cy="137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spcBef>
                <a:spcPct val="20000"/>
              </a:spcBef>
              <a:buChar char="•"/>
              <a:defRPr kumimoji="1" sz="28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Tx/>
              <a:buNone/>
            </a:pPr>
            <a:r>
              <a:rPr lang="en-US" altLang="zh-TW" sz="32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Calibri" pitchFamily="34" charset="0"/>
              </a:rPr>
              <a:t>Title</a:t>
            </a:r>
            <a:endParaRPr lang="zh-TW" altLang="en-US" sz="3200" b="1" dirty="0">
              <a:solidFill>
                <a:schemeClr val="accent1">
                  <a:lumMod val="75000"/>
                </a:schemeClr>
              </a:solidFill>
              <a:latin typeface="+mj-lt"/>
              <a:ea typeface="+mn-ea"/>
              <a:cs typeface="Calibri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3435846"/>
            <a:ext cx="9144000" cy="170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28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003399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marL="1074738" eaLnBrk="1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zh-TW" sz="27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Applicant Name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zh-TW" sz="18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2023.XX.XX</a:t>
            </a:r>
            <a:endParaRPr lang="zh-TW" altLang="en-US" sz="18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970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03"/>
            <a:ext cx="9143999" cy="756000"/>
          </a:xfr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     Intellectual Property </a:t>
            </a: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>
                <a:latin typeface="Calibri" pitchFamily="34" charset="0"/>
                <a:cs typeface="Calibri" pitchFamily="34" charset="0"/>
              </a:rPr>
              <a:t>9</a:t>
            </a:fld>
            <a:endParaRPr lang="zh-TW" alt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3672" y="940695"/>
            <a:ext cx="8634047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(Note: Patent, trademark,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licenses, </a:t>
            </a:r>
            <a:r>
              <a:rPr lang="en-US" altLang="zh-TW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etc.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)</a:t>
            </a:r>
          </a:p>
          <a:p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***</a:t>
            </a:r>
            <a:r>
              <a:rPr lang="en-US" altLang="zh-TW" dirty="0" smtClean="0">
                <a:solidFill>
                  <a:srgbClr val="FF0000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Please do NOT disclose any confidential information!!! </a:t>
            </a:r>
            <a:endParaRPr lang="en-US" altLang="zh-TW" dirty="0">
              <a:solidFill>
                <a:srgbClr val="FF0000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332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03"/>
            <a:ext cx="9143999" cy="756000"/>
          </a:xfr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Financial and Fund Raising Plan</a:t>
            </a: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/>
              <a:t>10</a:t>
            </a:fld>
            <a:endParaRPr lang="zh-TW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5DA4DC0-13F0-48AD-9469-5360997173CF}"/>
              </a:ext>
            </a:extLst>
          </p:cNvPr>
          <p:cNvSpPr/>
          <p:nvPr/>
        </p:nvSpPr>
        <p:spPr>
          <a:xfrm>
            <a:off x="179512" y="900474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(Note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: ① share the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 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funding scheme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to reach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milestones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; ②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provide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a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3-5 year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Pro Forma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標楷體" pitchFamily="65" charset="-120"/>
                <a:cs typeface="Calibri" pitchFamily="34" charset="0"/>
              </a:rPr>
              <a:t>projection)</a:t>
            </a:r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626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03"/>
            <a:ext cx="9143999" cy="756000"/>
          </a:xfrm>
          <a:noFill/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Appendix</a:t>
            </a: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710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23478"/>
            <a:ext cx="9143999" cy="657247"/>
          </a:xfrm>
          <a:solidFill>
            <a:srgbClr val="0D4E6C"/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 smtClean="0">
                <a:solidFill>
                  <a:schemeClr val="bg1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Outline</a:t>
            </a:r>
            <a:endParaRPr lang="zh-TW" altLang="en-US" sz="2400" dirty="0">
              <a:solidFill>
                <a:schemeClr val="bg1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/>
              <a:t>1</a:t>
            </a:fld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395536" y="1131590"/>
            <a:ext cx="8651631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385763" indent="-385763">
              <a:buAutoNum type="arabicPeriod"/>
            </a:pP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Executive Summary</a:t>
            </a:r>
          </a:p>
          <a:p>
            <a:pPr marL="385763" indent="-385763">
              <a:buAutoNum type="arabicPeriod"/>
            </a:pP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Industry environment and Obstacles</a:t>
            </a:r>
          </a:p>
          <a:p>
            <a:pPr marL="385763" indent="-385763">
              <a:buAutoNum type="arabicPeriod"/>
            </a:pP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Product idea, Core Technology and Solution </a:t>
            </a:r>
          </a:p>
          <a:p>
            <a:pPr marL="385763" indent="-385763">
              <a:buAutoNum type="arabicPeriod"/>
            </a:pP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Management Team </a:t>
            </a:r>
          </a:p>
          <a:p>
            <a:pPr marL="385763" indent="-385763">
              <a:buAutoNum type="arabicPeriod"/>
            </a:pP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Competition and Market Opportunity</a:t>
            </a:r>
          </a:p>
          <a:p>
            <a:pPr marL="385763" indent="-385763">
              <a:buFontTx/>
              <a:buAutoNum type="arabicPeriod"/>
            </a:pP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Business or Revenue Model</a:t>
            </a:r>
          </a:p>
          <a:p>
            <a:pPr marL="385763" indent="-385763">
              <a:buFontTx/>
              <a:buAutoNum type="arabicPeriod"/>
            </a:pP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Product/Technology Development and Regulatory Pathway</a:t>
            </a:r>
          </a:p>
          <a:p>
            <a:pPr marL="385763" indent="-385763">
              <a:buAutoNum type="arabicPeriod"/>
            </a:pP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Intellectual Property </a:t>
            </a:r>
          </a:p>
          <a:p>
            <a:pPr marL="385763" indent="-385763">
              <a:buAutoNum type="arabicPeriod"/>
            </a:pP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Financial and Fund Raising Plan</a:t>
            </a:r>
          </a:p>
          <a:p>
            <a:pPr marL="385763" indent="-385763">
              <a:buAutoNum type="arabicPeriod"/>
            </a:pPr>
            <a:r>
              <a:rPr lang="en-US" altLang="zh-TW" kern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Appendix</a:t>
            </a:r>
          </a:p>
          <a:p>
            <a:endParaRPr lang="en-US" altLang="zh-TW" kern="26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r>
              <a:rPr lang="en-US" altLang="zh-TW" kern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(Font: 18pt, Calibri, </a:t>
            </a:r>
            <a:r>
              <a:rPr lang="en-US" altLang="zh-TW" kern="2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d</a:t>
            </a:r>
            <a:r>
              <a:rPr lang="en-US" altLang="zh-TW" kern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ark grey)</a:t>
            </a:r>
            <a:endParaRPr lang="en-US" altLang="zh-TW" kern="26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848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23478"/>
            <a:ext cx="9143999" cy="756000"/>
          </a:xfrm>
          <a:noFill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Executive Summary</a:t>
            </a:r>
            <a:endParaRPr lang="zh-TW" altLang="en-US" dirty="0">
              <a:solidFill>
                <a:schemeClr val="accent1">
                  <a:lumMod val="7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>
                <a:latin typeface="Calibri" pitchFamily="34" charset="0"/>
                <a:cs typeface="Calibri" pitchFamily="34" charset="0"/>
              </a:rPr>
              <a:t>2</a:t>
            </a:fld>
            <a:endParaRPr lang="zh-TW" alt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7440" y="897950"/>
            <a:ext cx="8625393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(Note: Describe the objectives or your business that sums up the essence of what you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do)</a:t>
            </a:r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91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03"/>
            <a:ext cx="9143999" cy="756000"/>
          </a:xfr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Industrial </a:t>
            </a:r>
            <a:r>
              <a:rPr lang="en-US" altLang="zh-TW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Environment</a:t>
            </a: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 and Obstacles</a:t>
            </a: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179512" y="913224"/>
            <a:ext cx="8634047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623888" indent="-623888"/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(Note: Note: ① clearly state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problem(s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) the industry is facing; ② how does your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product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or </a:t>
            </a: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 marL="623888" indent="-623888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technology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solve this problem?)</a:t>
            </a:r>
          </a:p>
          <a:p>
            <a:pPr marL="623888" indent="-623888"/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506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03"/>
            <a:ext cx="9143999" cy="756000"/>
          </a:xfr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Product Idea, Core Technology </a:t>
            </a:r>
            <a:r>
              <a:rPr lang="en-US" altLang="zh-TW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and </a:t>
            </a: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Solution </a:t>
            </a: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179512" y="870303"/>
            <a:ext cx="8568951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623888" indent="-623888"/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(Note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: ① knowledge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or skill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represent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unique capabilities that allow your team to build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a </a:t>
            </a:r>
            <a:endParaRPr lang="en-US" altLang="zh-TW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 marL="623888" indent="-623888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competitive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advantage distinguished from other competitors in the industry;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② provide </a:t>
            </a:r>
          </a:p>
          <a:p>
            <a:pPr marL="623888" indent="-623888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data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, results, prototype testing and evidence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to support the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technology or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product)</a:t>
            </a:r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141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03"/>
            <a:ext cx="9143999" cy="756000"/>
          </a:xfr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Management Team</a:t>
            </a: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>
                <a:latin typeface="Calibri" pitchFamily="34" charset="0"/>
                <a:cs typeface="Calibri" pitchFamily="34" charset="0"/>
              </a:rPr>
              <a:t>5</a:t>
            </a:fld>
            <a:endParaRPr lang="zh-TW" alt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512" y="895667"/>
            <a:ext cx="626469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(Note: Key members, professional and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advisory board, </a:t>
            </a:r>
            <a:r>
              <a:rPr lang="en-US" altLang="zh-TW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etc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3250653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03"/>
            <a:ext cx="9143999" cy="756000"/>
          </a:xfr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Competition and Market Opportunity</a:t>
            </a: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>
                <a:latin typeface="Calibri" pitchFamily="34" charset="0"/>
                <a:cs typeface="Calibri" pitchFamily="34" charset="0"/>
              </a:rPr>
              <a:t>6</a:t>
            </a:fld>
            <a:endParaRPr lang="zh-TW" alt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512" y="915566"/>
            <a:ext cx="863404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(Note: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Define market,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target market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, competitors, </a:t>
            </a:r>
            <a:r>
              <a:rPr lang="en-US" altLang="zh-TW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etc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.)</a:t>
            </a:r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042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03"/>
            <a:ext cx="9143999" cy="756000"/>
          </a:xfr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Business or Revenue Model</a:t>
            </a: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243672" y="940696"/>
            <a:ext cx="8634047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719138" indent="-719138" algn="just"/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(Note: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① show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you are going to make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a profit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; ②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describe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the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key partners, channels, </a:t>
            </a:r>
          </a:p>
          <a:p>
            <a:pPr marL="719138" indent="-719138" algn="just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target customers,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 </a:t>
            </a:r>
            <a:r>
              <a:rPr lang="en-US" altLang="zh-TW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etc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.)</a:t>
            </a:r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117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93C52DF6-027E-4DB1-97DF-FF5EF5C3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03"/>
            <a:ext cx="9143999" cy="756000"/>
          </a:xfrm>
          <a:noFill/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altLang="zh-TW" sz="24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        Product/Technology Development and Regulatory Pathway</a:t>
            </a:r>
          </a:p>
        </p:txBody>
      </p:sp>
      <p:sp>
        <p:nvSpPr>
          <p:cNvPr id="1029" name="投影片編號版面配置區 1028"/>
          <p:cNvSpPr>
            <a:spLocks noGrp="1"/>
          </p:cNvSpPr>
          <p:nvPr>
            <p:ph type="sldNum" sz="quarter" idx="12"/>
          </p:nvPr>
        </p:nvSpPr>
        <p:spPr>
          <a:xfrm>
            <a:off x="6905625" y="4755354"/>
            <a:ext cx="2057400" cy="273844"/>
          </a:xfrm>
        </p:spPr>
        <p:txBody>
          <a:bodyPr/>
          <a:lstStyle/>
          <a:p>
            <a:fld id="{6F1BE5D2-3DA5-45AB-BD10-268061623064}" type="slidenum">
              <a:rPr lang="zh-TW" altLang="en-US" smtClean="0">
                <a:latin typeface="Calibri" pitchFamily="34" charset="0"/>
                <a:cs typeface="Calibri" pitchFamily="34" charset="0"/>
              </a:rPr>
              <a:t>8</a:t>
            </a:fld>
            <a:endParaRPr lang="zh-TW" alt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512" y="894528"/>
            <a:ext cx="8634047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719138" indent="-719138" algn="just"/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(Note: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① describe current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product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pipeline(s), 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development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status; ② list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 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development </a:t>
            </a:r>
          </a:p>
          <a:p>
            <a:pPr marL="719138" indent="-719138" algn="just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milestones correspond with time; ③ clear regulatory route for approval and address any </a:t>
            </a:r>
          </a:p>
          <a:p>
            <a:pPr marL="719138" indent="-719138" algn="just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legal issue for marketing)</a:t>
            </a:r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174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DCB-2">
      <a:dk1>
        <a:sysClr val="windowText" lastClr="000000"/>
      </a:dk1>
      <a:lt1>
        <a:sysClr val="window" lastClr="FFFFFF"/>
      </a:lt1>
      <a:dk2>
        <a:srgbClr val="296193"/>
      </a:dk2>
      <a:lt2>
        <a:srgbClr val="EEECE1"/>
      </a:lt2>
      <a:accent1>
        <a:srgbClr val="4F81BD"/>
      </a:accent1>
      <a:accent2>
        <a:srgbClr val="C0504D"/>
      </a:accent2>
      <a:accent3>
        <a:srgbClr val="A8BF37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CB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13957</TotalTime>
  <Words>274</Words>
  <Application>Microsoft Office PowerPoint</Application>
  <PresentationFormat>如螢幕大小 (16:9)</PresentationFormat>
  <Paragraphs>56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佈景主題</vt:lpstr>
      <vt:lpstr>PowerPoint 簡報</vt:lpstr>
      <vt:lpstr>Outline</vt:lpstr>
      <vt:lpstr>Executive Summary</vt:lpstr>
      <vt:lpstr>Industrial Environment and Obstacles</vt:lpstr>
      <vt:lpstr>Product Idea, Core Technology and Solution </vt:lpstr>
      <vt:lpstr>Management Team</vt:lpstr>
      <vt:lpstr>Competition and Market Opportunity</vt:lpstr>
      <vt:lpstr>Business or Revenue Model</vt:lpstr>
      <vt:lpstr>        Product/Technology Development and Regulatory Pathway</vt:lpstr>
      <vt:lpstr>     Intellectual Property </vt:lpstr>
      <vt:lpstr>Financial and Fund Raising Plan</vt:lpstr>
      <vt:lpstr>Appendix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請輸入標題 文案信息</dc:title>
  <dc:creator>designer</dc:creator>
  <cp:lastModifiedBy>蕭志強</cp:lastModifiedBy>
  <cp:revision>598</cp:revision>
  <cp:lastPrinted>2021-11-03T03:47:33Z</cp:lastPrinted>
  <dcterms:created xsi:type="dcterms:W3CDTF">2019-12-09T05:54:23Z</dcterms:created>
  <dcterms:modified xsi:type="dcterms:W3CDTF">2022-11-28T00:23:12Z</dcterms:modified>
</cp:coreProperties>
</file>