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8" r:id="rId2"/>
    <p:sldId id="275" r:id="rId3"/>
    <p:sldId id="276" r:id="rId4"/>
    <p:sldId id="274" r:id="rId5"/>
  </p:sldIdLst>
  <p:sldSz cx="30275213" cy="42803763"/>
  <p:notesSz cx="6797675" cy="9926638"/>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45">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5" d="100"/>
          <a:sy n="25" d="100"/>
        </p:scale>
        <p:origin x="4032" y="12"/>
      </p:cViewPr>
      <p:guideLst>
        <p:guide orient="horz" pos="13345"/>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c:spPr>
          <c:dPt>
            <c:idx val="0"/>
            <c:bubble3D val="0"/>
            <c:spPr>
              <a:gradFill flip="none" rotWithShape="1">
                <a:gsLst>
                  <a:gs pos="0">
                    <a:schemeClr val="accent1">
                      <a:lumMod val="5000"/>
                      <a:lumOff val="95000"/>
                    </a:schemeClr>
                  </a:gs>
                  <a:gs pos="59000">
                    <a:srgbClr val="FCE398"/>
                  </a:gs>
                  <a:gs pos="100000">
                    <a:schemeClr val="accent4">
                      <a:lumMod val="60000"/>
                      <a:lumOff val="40000"/>
                    </a:schemeClr>
                  </a:gs>
                </a:gsLst>
                <a:lin ang="19200000" scaled="0"/>
                <a:tileRect/>
              </a:gradFill>
              <a:ln w="19050">
                <a:solidFill>
                  <a:schemeClr val="lt1"/>
                </a:solidFill>
              </a:ln>
              <a:effectLst/>
            </c:spPr>
            <c:extLst>
              <c:ext xmlns:c16="http://schemas.microsoft.com/office/drawing/2014/chart" uri="{C3380CC4-5D6E-409C-BE32-E72D297353CC}">
                <c16:uniqueId val="{00000001-F4AD-4FA1-9927-C28909A97A71}"/>
              </c:ext>
            </c:extLst>
          </c:dPt>
          <c:dPt>
            <c:idx val="1"/>
            <c:bubble3D val="0"/>
            <c:spPr>
              <a:gradFill flip="none" rotWithShape="1">
                <a:gsLst>
                  <a:gs pos="78000">
                    <a:srgbClr val="F7B885"/>
                  </a:gs>
                  <a:gs pos="7000">
                    <a:schemeClr val="accent1">
                      <a:lumMod val="5000"/>
                      <a:lumOff val="95000"/>
                    </a:schemeClr>
                  </a:gs>
                  <a:gs pos="100000">
                    <a:srgbClr val="F79646"/>
                  </a:gs>
                </a:gsLst>
                <a:lin ang="21594000" scaled="0"/>
                <a:tileRect/>
              </a:gradFill>
              <a:ln w="19050">
                <a:solidFill>
                  <a:schemeClr val="lt1"/>
                </a:solidFill>
              </a:ln>
              <a:effectLst/>
            </c:spPr>
            <c:extLst>
              <c:ext xmlns:c16="http://schemas.microsoft.com/office/drawing/2014/chart" uri="{C3380CC4-5D6E-409C-BE32-E72D297353CC}">
                <c16:uniqueId val="{00000003-F4AD-4FA1-9927-C28909A97A71}"/>
              </c:ext>
            </c:extLst>
          </c:dPt>
          <c:dPt>
            <c:idx val="2"/>
            <c:bubble3D val="0"/>
            <c:spPr>
              <a:gradFill flip="none" rotWithShape="1">
                <a:gsLst>
                  <a:gs pos="0">
                    <a:schemeClr val="accent1">
                      <a:lumMod val="5000"/>
                      <a:lumOff val="95000"/>
                    </a:schemeClr>
                  </a:gs>
                  <a:gs pos="100000">
                    <a:srgbClr val="8064A2"/>
                  </a:gs>
                </a:gsLst>
                <a:lin ang="5400000" scaled="1"/>
                <a:tileRect/>
              </a:gradFill>
              <a:ln w="19050">
                <a:solidFill>
                  <a:schemeClr val="lt1"/>
                </a:solidFill>
              </a:ln>
              <a:effectLst/>
            </c:spPr>
            <c:extLst>
              <c:ext xmlns:c16="http://schemas.microsoft.com/office/drawing/2014/chart" uri="{C3380CC4-5D6E-409C-BE32-E72D297353CC}">
                <c16:uniqueId val="{00000005-F4AD-4FA1-9927-C28909A97A71}"/>
              </c:ext>
            </c:extLst>
          </c:dPt>
          <c:dPt>
            <c:idx val="3"/>
            <c:bubble3D val="0"/>
            <c:spPr>
              <a:gradFill flip="none" rotWithShape="1">
                <a:gsLst>
                  <a:gs pos="59000">
                    <a:srgbClr val="93CCDD"/>
                  </a:gs>
                  <a:gs pos="0">
                    <a:schemeClr val="accent1">
                      <a:lumMod val="5000"/>
                      <a:lumOff val="95000"/>
                    </a:schemeClr>
                  </a:gs>
                  <a:gs pos="97000">
                    <a:srgbClr val="4BACC6"/>
                  </a:gs>
                </a:gsLst>
                <a:lin ang="7800000" scaled="0"/>
                <a:tileRect/>
              </a:gradFill>
              <a:ln w="19050">
                <a:solidFill>
                  <a:schemeClr val="lt1"/>
                </a:solidFill>
              </a:ln>
              <a:effectLst/>
            </c:spPr>
            <c:extLst>
              <c:ext xmlns:c16="http://schemas.microsoft.com/office/drawing/2014/chart" uri="{C3380CC4-5D6E-409C-BE32-E72D297353CC}">
                <c16:uniqueId val="{00000007-F4AD-4FA1-9927-C28909A97A71}"/>
              </c:ext>
            </c:extLst>
          </c:dPt>
          <c:dPt>
            <c:idx val="4"/>
            <c:bubble3D val="0"/>
            <c:spPr>
              <a:gradFill flip="none" rotWithShape="1">
                <a:gsLst>
                  <a:gs pos="42000">
                    <a:srgbClr val="D1DD9E"/>
                  </a:gs>
                  <a:gs pos="0">
                    <a:schemeClr val="accent1">
                      <a:lumMod val="5000"/>
                      <a:lumOff val="95000"/>
                    </a:schemeClr>
                  </a:gs>
                  <a:gs pos="100000">
                    <a:srgbClr val="A8BF37"/>
                  </a:gs>
                </a:gsLst>
                <a:lin ang="13800000" scaled="0"/>
                <a:tileRect/>
              </a:gradFill>
              <a:ln w="19050">
                <a:solidFill>
                  <a:schemeClr val="lt1"/>
                </a:solidFill>
              </a:ln>
              <a:effectLst/>
            </c:spPr>
            <c:extLst>
              <c:ext xmlns:c16="http://schemas.microsoft.com/office/drawing/2014/chart" uri="{C3380CC4-5D6E-409C-BE32-E72D297353CC}">
                <c16:uniqueId val="{00000009-F4AD-4FA1-9927-C28909A97A71}"/>
              </c:ext>
            </c:extLst>
          </c:dPt>
          <c:cat>
            <c:strRef>
              <c:f>工作表1!$A$2:$A$6</c:f>
              <c:strCache>
                <c:ptCount val="5"/>
                <c:pt idx="0">
                  <c:v>第一季</c:v>
                </c:pt>
                <c:pt idx="1">
                  <c:v>第二季</c:v>
                </c:pt>
                <c:pt idx="2">
                  <c:v>第三季</c:v>
                </c:pt>
                <c:pt idx="3">
                  <c:v>第四季</c:v>
                </c:pt>
                <c:pt idx="4">
                  <c:v>第五季</c:v>
                </c:pt>
              </c:strCache>
            </c:strRef>
          </c:cat>
          <c:val>
            <c:numRef>
              <c:f>工作表1!$B$2:$B$6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A-F4AD-4FA1-9927-C28909A97A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504000" lvl="1" indent="-266700" algn="l" defTabSz="457200" rtl="0" eaLnBrk="1" latinLnBrk="0" hangingPunct="1">
        <a:spcAft>
          <a:spcPts val="300"/>
        </a:spcAft>
        <a:buFont typeface="Wingdings" panose="05000000000000000000" pitchFamily="2" charset="2"/>
        <a:buChar char="ü"/>
        <a:defRPr lang="en-US" altLang="zh-TW" sz="2400" kern="1200">
          <a:solidFill>
            <a:schemeClr val="tx1"/>
          </a:solidFill>
          <a:latin typeface="Arial"/>
          <a:ea typeface="微軟正黑體"/>
          <a:cs typeface="+mn-cs"/>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A852BDB3-32DB-4EB7-BF24-05C5BDBB18F2}" type="datetimeFigureOut">
              <a:rPr lang="zh-TW" altLang="en-US" smtClean="0"/>
              <a:t>2025/6/17</a:t>
            </a:fld>
            <a:endParaRPr lang="zh-TW" altLang="en-US"/>
          </a:p>
        </p:txBody>
      </p:sp>
      <p:sp>
        <p:nvSpPr>
          <p:cNvPr id="4" name="投影片影像版面配置區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5562" tIns="47781" rIns="95562" bIns="47781"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1FA3E093-DBDF-4C25-905D-E6090DB31CA6}" type="slidenum">
              <a:rPr lang="zh-TW" altLang="en-US" smtClean="0"/>
              <a:t>‹#›</a:t>
            </a:fld>
            <a:endParaRPr lang="zh-TW" altLang="en-US"/>
          </a:p>
        </p:txBody>
      </p:sp>
    </p:spTree>
    <p:extLst>
      <p:ext uri="{BB962C8B-B14F-4D97-AF65-F5344CB8AC3E}">
        <p14:creationId xmlns:p14="http://schemas.microsoft.com/office/powerpoint/2010/main" val="4014288540"/>
      </p:ext>
    </p:extLst>
  </p:cSld>
  <p:clrMap bg1="lt1" tx1="dk1" bg2="lt2" tx2="dk2" accent1="accent1" accent2="accent2" accent3="accent3" accent4="accent4" accent5="accent5" accent6="accent6" hlink="hlink" folHlink="folHlink"/>
  <p:notesStyle>
    <a:lvl1pPr marL="0" algn="l" defTabSz="3521518" rtl="0" eaLnBrk="1" latinLnBrk="0" hangingPunct="1">
      <a:defRPr sz="4622" kern="1200">
        <a:solidFill>
          <a:schemeClr val="tx1"/>
        </a:solidFill>
        <a:latin typeface="+mn-lt"/>
        <a:ea typeface="+mn-ea"/>
        <a:cs typeface="+mn-cs"/>
      </a:defRPr>
    </a:lvl1pPr>
    <a:lvl2pPr marL="1760759" algn="l" defTabSz="3521518" rtl="0" eaLnBrk="1" latinLnBrk="0" hangingPunct="1">
      <a:defRPr sz="4622" kern="1200">
        <a:solidFill>
          <a:schemeClr val="tx1"/>
        </a:solidFill>
        <a:latin typeface="+mn-lt"/>
        <a:ea typeface="+mn-ea"/>
        <a:cs typeface="+mn-cs"/>
      </a:defRPr>
    </a:lvl2pPr>
    <a:lvl3pPr marL="3521518" algn="l" defTabSz="3521518" rtl="0" eaLnBrk="1" latinLnBrk="0" hangingPunct="1">
      <a:defRPr sz="4622" kern="1200">
        <a:solidFill>
          <a:schemeClr val="tx1"/>
        </a:solidFill>
        <a:latin typeface="+mn-lt"/>
        <a:ea typeface="+mn-ea"/>
        <a:cs typeface="+mn-cs"/>
      </a:defRPr>
    </a:lvl3pPr>
    <a:lvl4pPr marL="5282277" algn="l" defTabSz="3521518" rtl="0" eaLnBrk="1" latinLnBrk="0" hangingPunct="1">
      <a:defRPr sz="4622" kern="1200">
        <a:solidFill>
          <a:schemeClr val="tx1"/>
        </a:solidFill>
        <a:latin typeface="+mn-lt"/>
        <a:ea typeface="+mn-ea"/>
        <a:cs typeface="+mn-cs"/>
      </a:defRPr>
    </a:lvl4pPr>
    <a:lvl5pPr marL="7043036" algn="l" defTabSz="3521518" rtl="0" eaLnBrk="1" latinLnBrk="0" hangingPunct="1">
      <a:defRPr sz="4622" kern="1200">
        <a:solidFill>
          <a:schemeClr val="tx1"/>
        </a:solidFill>
        <a:latin typeface="+mn-lt"/>
        <a:ea typeface="+mn-ea"/>
        <a:cs typeface="+mn-cs"/>
      </a:defRPr>
    </a:lvl5pPr>
    <a:lvl6pPr marL="8803794" algn="l" defTabSz="3521518" rtl="0" eaLnBrk="1" latinLnBrk="0" hangingPunct="1">
      <a:defRPr sz="4622" kern="1200">
        <a:solidFill>
          <a:schemeClr val="tx1"/>
        </a:solidFill>
        <a:latin typeface="+mn-lt"/>
        <a:ea typeface="+mn-ea"/>
        <a:cs typeface="+mn-cs"/>
      </a:defRPr>
    </a:lvl6pPr>
    <a:lvl7pPr marL="10564554" algn="l" defTabSz="3521518" rtl="0" eaLnBrk="1" latinLnBrk="0" hangingPunct="1">
      <a:defRPr sz="4622" kern="1200">
        <a:solidFill>
          <a:schemeClr val="tx1"/>
        </a:solidFill>
        <a:latin typeface="+mn-lt"/>
        <a:ea typeface="+mn-ea"/>
        <a:cs typeface="+mn-cs"/>
      </a:defRPr>
    </a:lvl7pPr>
    <a:lvl8pPr marL="12325313" algn="l" defTabSz="3521518" rtl="0" eaLnBrk="1" latinLnBrk="0" hangingPunct="1">
      <a:defRPr sz="4622" kern="1200">
        <a:solidFill>
          <a:schemeClr val="tx1"/>
        </a:solidFill>
        <a:latin typeface="+mn-lt"/>
        <a:ea typeface="+mn-ea"/>
        <a:cs typeface="+mn-cs"/>
      </a:defRPr>
    </a:lvl8pPr>
    <a:lvl9pPr marL="14086071" algn="l" defTabSz="3521518" rtl="0" eaLnBrk="1" latinLnBrk="0" hangingPunct="1">
      <a:defRPr sz="4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86858" eaLnBrk="0" hangingPunct="0">
              <a:spcBef>
                <a:spcPct val="30000"/>
              </a:spcBef>
              <a:defRPr sz="300">
                <a:solidFill>
                  <a:schemeClr val="tx1"/>
                </a:solidFill>
                <a:latin typeface="Calibri" pitchFamily="34" charset="0"/>
                <a:ea typeface="新細明體" pitchFamily="18" charset="-120"/>
              </a:defRPr>
            </a:lvl1pPr>
            <a:lvl2pPr marL="712204" indent="-272628" defTabSz="186858" eaLnBrk="0" hangingPunct="0">
              <a:spcBef>
                <a:spcPct val="30000"/>
              </a:spcBef>
              <a:defRPr sz="300">
                <a:solidFill>
                  <a:schemeClr val="tx1"/>
                </a:solidFill>
                <a:latin typeface="Calibri" pitchFamily="34" charset="0"/>
                <a:ea typeface="新細明體" pitchFamily="18" charset="-120"/>
              </a:defRPr>
            </a:lvl2pPr>
            <a:lvl3pPr marL="1098172" indent="-217490" defTabSz="186858" eaLnBrk="0" hangingPunct="0">
              <a:spcBef>
                <a:spcPct val="30000"/>
              </a:spcBef>
              <a:defRPr sz="300">
                <a:solidFill>
                  <a:schemeClr val="tx1"/>
                </a:solidFill>
                <a:latin typeface="Calibri" pitchFamily="34" charset="0"/>
                <a:ea typeface="新細明體" pitchFamily="18" charset="-120"/>
              </a:defRPr>
            </a:lvl3pPr>
            <a:lvl4pPr marL="1539279" indent="-217490" defTabSz="186858" eaLnBrk="0" hangingPunct="0">
              <a:spcBef>
                <a:spcPct val="30000"/>
              </a:spcBef>
              <a:defRPr sz="300">
                <a:solidFill>
                  <a:schemeClr val="tx1"/>
                </a:solidFill>
                <a:latin typeface="Calibri" pitchFamily="34" charset="0"/>
                <a:ea typeface="新細明體" pitchFamily="18" charset="-120"/>
              </a:defRPr>
            </a:lvl4pPr>
            <a:lvl5pPr marL="1978853" indent="-217490" defTabSz="186858" eaLnBrk="0" hangingPunct="0">
              <a:spcBef>
                <a:spcPct val="30000"/>
              </a:spcBef>
              <a:defRPr sz="300">
                <a:solidFill>
                  <a:schemeClr val="tx1"/>
                </a:solidFill>
                <a:latin typeface="Calibri" pitchFamily="34" charset="0"/>
                <a:ea typeface="新細明體" pitchFamily="18" charset="-120"/>
              </a:defRPr>
            </a:lvl5pPr>
            <a:lvl6pPr marL="2419960"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6pPr>
            <a:lvl7pPr marL="2861066"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7pPr>
            <a:lvl8pPr marL="3302173"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8pPr>
            <a:lvl9pPr marL="3743279"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91A3C504-FB15-45CC-8BD0-4840067B482E}" type="slidenum">
              <a:rPr lang="zh-TW" altLang="en-US" sz="1200"/>
              <a:pPr eaLnBrk="1" fontAlgn="base" hangingPunct="1">
                <a:spcBef>
                  <a:spcPct val="0"/>
                </a:spcBef>
                <a:spcAft>
                  <a:spcPct val="0"/>
                </a:spcAft>
              </a:pPr>
              <a:t>2</a:t>
            </a:fld>
            <a:endParaRPr lang="zh-TW"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86858" eaLnBrk="0" hangingPunct="0">
              <a:spcBef>
                <a:spcPct val="30000"/>
              </a:spcBef>
              <a:defRPr sz="300">
                <a:solidFill>
                  <a:schemeClr val="tx1"/>
                </a:solidFill>
                <a:latin typeface="Calibri" pitchFamily="34" charset="0"/>
                <a:ea typeface="新細明體" pitchFamily="18" charset="-120"/>
              </a:defRPr>
            </a:lvl1pPr>
            <a:lvl2pPr marL="712204" indent="-272628" defTabSz="186858" eaLnBrk="0" hangingPunct="0">
              <a:spcBef>
                <a:spcPct val="30000"/>
              </a:spcBef>
              <a:defRPr sz="300">
                <a:solidFill>
                  <a:schemeClr val="tx1"/>
                </a:solidFill>
                <a:latin typeface="Calibri" pitchFamily="34" charset="0"/>
                <a:ea typeface="新細明體" pitchFamily="18" charset="-120"/>
              </a:defRPr>
            </a:lvl2pPr>
            <a:lvl3pPr marL="1098172" indent="-217490" defTabSz="186858" eaLnBrk="0" hangingPunct="0">
              <a:spcBef>
                <a:spcPct val="30000"/>
              </a:spcBef>
              <a:defRPr sz="300">
                <a:solidFill>
                  <a:schemeClr val="tx1"/>
                </a:solidFill>
                <a:latin typeface="Calibri" pitchFamily="34" charset="0"/>
                <a:ea typeface="新細明體" pitchFamily="18" charset="-120"/>
              </a:defRPr>
            </a:lvl3pPr>
            <a:lvl4pPr marL="1539279" indent="-217490" defTabSz="186858" eaLnBrk="0" hangingPunct="0">
              <a:spcBef>
                <a:spcPct val="30000"/>
              </a:spcBef>
              <a:defRPr sz="300">
                <a:solidFill>
                  <a:schemeClr val="tx1"/>
                </a:solidFill>
                <a:latin typeface="Calibri" pitchFamily="34" charset="0"/>
                <a:ea typeface="新細明體" pitchFamily="18" charset="-120"/>
              </a:defRPr>
            </a:lvl4pPr>
            <a:lvl5pPr marL="1978853" indent="-217490" defTabSz="186858" eaLnBrk="0" hangingPunct="0">
              <a:spcBef>
                <a:spcPct val="30000"/>
              </a:spcBef>
              <a:defRPr sz="300">
                <a:solidFill>
                  <a:schemeClr val="tx1"/>
                </a:solidFill>
                <a:latin typeface="Calibri" pitchFamily="34" charset="0"/>
                <a:ea typeface="新細明體" pitchFamily="18" charset="-120"/>
              </a:defRPr>
            </a:lvl5pPr>
            <a:lvl6pPr marL="2419960"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6pPr>
            <a:lvl7pPr marL="2861066"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7pPr>
            <a:lvl8pPr marL="3302173"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8pPr>
            <a:lvl9pPr marL="3743279"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91A3C504-FB15-45CC-8BD0-4840067B482E}" type="slidenum">
              <a:rPr lang="zh-TW" altLang="en-US" sz="1200"/>
              <a:pPr eaLnBrk="1" fontAlgn="base" hangingPunct="1">
                <a:spcBef>
                  <a:spcPct val="0"/>
                </a:spcBef>
                <a:spcAft>
                  <a:spcPct val="0"/>
                </a:spcAft>
              </a:pPr>
              <a:t>3</a:t>
            </a:fld>
            <a:endParaRPr lang="zh-TW" altLang="en-US" sz="1200"/>
          </a:p>
        </p:txBody>
      </p:sp>
    </p:spTree>
    <p:extLst>
      <p:ext uri="{BB962C8B-B14F-4D97-AF65-F5344CB8AC3E}">
        <p14:creationId xmlns:p14="http://schemas.microsoft.com/office/powerpoint/2010/main" val="51188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51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86858" eaLnBrk="0" hangingPunct="0">
              <a:spcBef>
                <a:spcPct val="30000"/>
              </a:spcBef>
              <a:defRPr sz="300">
                <a:solidFill>
                  <a:schemeClr val="tx1"/>
                </a:solidFill>
                <a:latin typeface="Calibri" pitchFamily="34" charset="0"/>
                <a:ea typeface="新細明體" pitchFamily="18" charset="-120"/>
              </a:defRPr>
            </a:lvl1pPr>
            <a:lvl2pPr marL="712204" indent="-272628" defTabSz="186858" eaLnBrk="0" hangingPunct="0">
              <a:spcBef>
                <a:spcPct val="30000"/>
              </a:spcBef>
              <a:defRPr sz="300">
                <a:solidFill>
                  <a:schemeClr val="tx1"/>
                </a:solidFill>
                <a:latin typeface="Calibri" pitchFamily="34" charset="0"/>
                <a:ea typeface="新細明體" pitchFamily="18" charset="-120"/>
              </a:defRPr>
            </a:lvl2pPr>
            <a:lvl3pPr marL="1098172" indent="-217490" defTabSz="186858" eaLnBrk="0" hangingPunct="0">
              <a:spcBef>
                <a:spcPct val="30000"/>
              </a:spcBef>
              <a:defRPr sz="300">
                <a:solidFill>
                  <a:schemeClr val="tx1"/>
                </a:solidFill>
                <a:latin typeface="Calibri" pitchFamily="34" charset="0"/>
                <a:ea typeface="新細明體" pitchFamily="18" charset="-120"/>
              </a:defRPr>
            </a:lvl3pPr>
            <a:lvl4pPr marL="1539279" indent="-217490" defTabSz="186858" eaLnBrk="0" hangingPunct="0">
              <a:spcBef>
                <a:spcPct val="30000"/>
              </a:spcBef>
              <a:defRPr sz="300">
                <a:solidFill>
                  <a:schemeClr val="tx1"/>
                </a:solidFill>
                <a:latin typeface="Calibri" pitchFamily="34" charset="0"/>
                <a:ea typeface="新細明體" pitchFamily="18" charset="-120"/>
              </a:defRPr>
            </a:lvl4pPr>
            <a:lvl5pPr marL="1978853" indent="-217490" defTabSz="186858" eaLnBrk="0" hangingPunct="0">
              <a:spcBef>
                <a:spcPct val="30000"/>
              </a:spcBef>
              <a:defRPr sz="300">
                <a:solidFill>
                  <a:schemeClr val="tx1"/>
                </a:solidFill>
                <a:latin typeface="Calibri" pitchFamily="34" charset="0"/>
                <a:ea typeface="新細明體" pitchFamily="18" charset="-120"/>
              </a:defRPr>
            </a:lvl5pPr>
            <a:lvl6pPr marL="2419960"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6pPr>
            <a:lvl7pPr marL="2861066"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7pPr>
            <a:lvl8pPr marL="3302173"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8pPr>
            <a:lvl9pPr marL="3743279" indent="-217490" defTabSz="186858" eaLnBrk="0" fontAlgn="base" hangingPunct="0">
              <a:spcBef>
                <a:spcPct val="30000"/>
              </a:spcBef>
              <a:spcAft>
                <a:spcPct val="0"/>
              </a:spcAft>
              <a:defRPr sz="300">
                <a:solidFill>
                  <a:schemeClr val="tx1"/>
                </a:solidFill>
                <a:latin typeface="Calibri" pitchFamily="34" charset="0"/>
                <a:ea typeface="新細明體" pitchFamily="18" charset="-120"/>
              </a:defRPr>
            </a:lvl9pPr>
          </a:lstStyle>
          <a:p>
            <a:pPr eaLnBrk="1" fontAlgn="base" hangingPunct="1">
              <a:spcBef>
                <a:spcPct val="0"/>
              </a:spcBef>
              <a:spcAft>
                <a:spcPct val="0"/>
              </a:spcAft>
            </a:pPr>
            <a:fld id="{2B9C2938-8F10-4561-BB49-BAFA7230A358}" type="slidenum">
              <a:rPr lang="zh-TW" altLang="en-US" sz="1200"/>
              <a:pPr eaLnBrk="1" fontAlgn="base" hangingPunct="1">
                <a:spcBef>
                  <a:spcPct val="0"/>
                </a:spcBef>
                <a:spcAft>
                  <a:spcPct val="0"/>
                </a:spcAft>
              </a:pPr>
              <a:t>4</a:t>
            </a:fld>
            <a:endParaRPr lang="zh-TW"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TW" altLang="en-US"/>
              <a:t>按一下以編輯母片標題樣式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7438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99765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393230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403638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TW" altLang="en-US"/>
              <a:t>按一下以編輯母片標題樣式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382134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30296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4" name="Content Placeholder 3"/>
          <p:cNvSpPr>
            <a:spLocks noGrp="1"/>
          </p:cNvSpPr>
          <p:nvPr>
            <p:ph sz="half" idx="2"/>
          </p:nvPr>
        </p:nvSpPr>
        <p:spPr>
          <a:xfrm>
            <a:off x="2085368" y="15635264"/>
            <a:ext cx="12807832" cy="2299711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6" name="Content Placeholder 5"/>
          <p:cNvSpPr>
            <a:spLocks noGrp="1"/>
          </p:cNvSpPr>
          <p:nvPr>
            <p:ph sz="quarter" idx="4"/>
          </p:nvPr>
        </p:nvSpPr>
        <p:spPr>
          <a:xfrm>
            <a:off x="15326828" y="15635264"/>
            <a:ext cx="12870909" cy="2299711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263266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70498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42421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a:t>按一下以編輯母片標題樣式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266101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TW" altLang="en-US"/>
              <a:t>按一下圖示以新增圖片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04E2815-4099-45DB-B55B-4CE4881DD40C}" type="datetimeFigureOut">
              <a:rPr lang="zh-TW" altLang="en-US" smtClean="0"/>
              <a:t>2025/6/17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192157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604E2815-4099-45DB-B55B-4CE4881DD40C}" type="datetimeFigureOut">
              <a:rPr lang="zh-TW" altLang="en-US" smtClean="0"/>
              <a:t>2025/6/17</a:t>
            </a:fld>
            <a:endParaRPr lang="zh-TW"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AC230EA-6DB1-42D0-A7A5-24F0CD8FA6A5}" type="slidenum">
              <a:rPr lang="zh-TW" altLang="en-US" smtClean="0"/>
              <a:t>‹#›</a:t>
            </a:fld>
            <a:endParaRPr lang="zh-TW" altLang="en-US"/>
          </a:p>
        </p:txBody>
      </p:sp>
    </p:spTree>
    <p:extLst>
      <p:ext uri="{BB962C8B-B14F-4D97-AF65-F5344CB8AC3E}">
        <p14:creationId xmlns:p14="http://schemas.microsoft.com/office/powerpoint/2010/main" val="30663513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jp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5.png"/><Relationship Id="rId10"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0.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圖片 80">
            <a:extLst>
              <a:ext uri="{FF2B5EF4-FFF2-40B4-BE49-F238E27FC236}">
                <a16:creationId xmlns:a16="http://schemas.microsoft.com/office/drawing/2014/main" id="{57D6BBB4-26BD-4BBE-856C-ECDBBCACD047}"/>
              </a:ext>
            </a:extLst>
          </p:cNvPr>
          <p:cNvPicPr>
            <a:picLocks noChangeAspect="1"/>
          </p:cNvPicPr>
          <p:nvPr/>
        </p:nvPicPr>
        <p:blipFill rotWithShape="1">
          <a:blip r:embed="rId2"/>
          <a:srcRect l="12156" t="14038" r="18866" b="18330"/>
          <a:stretch/>
        </p:blipFill>
        <p:spPr>
          <a:xfrm>
            <a:off x="-841245" y="-1"/>
            <a:ext cx="31116457" cy="43155421"/>
          </a:xfrm>
          <a:prstGeom prst="rect">
            <a:avLst/>
          </a:prstGeom>
        </p:spPr>
      </p:pic>
      <p:pic>
        <p:nvPicPr>
          <p:cNvPr id="3" name="圖片 2">
            <a:extLst>
              <a:ext uri="{FF2B5EF4-FFF2-40B4-BE49-F238E27FC236}">
                <a16:creationId xmlns:a16="http://schemas.microsoft.com/office/drawing/2014/main" id="{00E3DF31-F0D7-4F0F-B1DD-3867D73EDD03}"/>
              </a:ext>
            </a:extLst>
          </p:cNvPr>
          <p:cNvPicPr>
            <a:picLocks noChangeAspect="1"/>
          </p:cNvPicPr>
          <p:nvPr/>
        </p:nvPicPr>
        <p:blipFill>
          <a:blip r:embed="rId3"/>
          <a:stretch>
            <a:fillRect/>
          </a:stretch>
        </p:blipFill>
        <p:spPr>
          <a:xfrm>
            <a:off x="23250" y="16891781"/>
            <a:ext cx="29144822" cy="10714280"/>
          </a:xfrm>
          <a:prstGeom prst="rect">
            <a:avLst/>
          </a:prstGeom>
        </p:spPr>
      </p:pic>
      <p:sp>
        <p:nvSpPr>
          <p:cNvPr id="5" name="標題 1">
            <a:extLst>
              <a:ext uri="{FF2B5EF4-FFF2-40B4-BE49-F238E27FC236}">
                <a16:creationId xmlns:a16="http://schemas.microsoft.com/office/drawing/2014/main" id="{65FD9EE9-6037-42A2-995E-E28CC1E13436}"/>
              </a:ext>
            </a:extLst>
          </p:cNvPr>
          <p:cNvSpPr txBox="1">
            <a:spLocks/>
          </p:cNvSpPr>
          <p:nvPr/>
        </p:nvSpPr>
        <p:spPr>
          <a:xfrm>
            <a:off x="1022101" y="2043188"/>
            <a:ext cx="31116457" cy="2401068"/>
          </a:xfrm>
          <a:prstGeom prst="rect">
            <a:avLst/>
          </a:prstGeom>
        </p:spPr>
        <p:txBody>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r>
              <a:rPr lang="en-US" altLang="zh-TW" sz="12000" b="1" dirty="0">
                <a:solidFill>
                  <a:schemeClr val="accent1">
                    <a:lumMod val="75000"/>
                  </a:schemeClr>
                </a:solidFill>
                <a:latin typeface="Arial" panose="020B0604020202020204" pitchFamily="34" charset="0"/>
                <a:cs typeface="Arial" panose="020B0604020202020204" pitchFamily="34" charset="0"/>
              </a:rPr>
              <a:t>Institute for Drug Evaluation Platform</a:t>
            </a:r>
          </a:p>
        </p:txBody>
      </p:sp>
      <p:pic>
        <p:nvPicPr>
          <p:cNvPr id="18" name="圖片 17">
            <a:extLst>
              <a:ext uri="{FF2B5EF4-FFF2-40B4-BE49-F238E27FC236}">
                <a16:creationId xmlns:a16="http://schemas.microsoft.com/office/drawing/2014/main" id="{0A81C9B6-4BB6-479E-9DA6-3F60CFF342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01" y="409426"/>
            <a:ext cx="10787980" cy="1323439"/>
          </a:xfrm>
          <a:prstGeom prst="rect">
            <a:avLst/>
          </a:prstGeom>
        </p:spPr>
      </p:pic>
      <p:grpSp>
        <p:nvGrpSpPr>
          <p:cNvPr id="123" name="群組 122">
            <a:extLst>
              <a:ext uri="{FF2B5EF4-FFF2-40B4-BE49-F238E27FC236}">
                <a16:creationId xmlns:a16="http://schemas.microsoft.com/office/drawing/2014/main" id="{36B66C83-9A4E-407A-BA4A-AE2367A9A759}"/>
              </a:ext>
            </a:extLst>
          </p:cNvPr>
          <p:cNvGrpSpPr/>
          <p:nvPr/>
        </p:nvGrpSpPr>
        <p:grpSpPr>
          <a:xfrm>
            <a:off x="1403101" y="27595795"/>
            <a:ext cx="27621137" cy="14433541"/>
            <a:chOff x="694370" y="662270"/>
            <a:chExt cx="11123189" cy="5812469"/>
          </a:xfrm>
        </p:grpSpPr>
        <p:grpSp>
          <p:nvGrpSpPr>
            <p:cNvPr id="124" name="群組 123">
              <a:extLst>
                <a:ext uri="{FF2B5EF4-FFF2-40B4-BE49-F238E27FC236}">
                  <a16:creationId xmlns:a16="http://schemas.microsoft.com/office/drawing/2014/main" id="{9CF7148E-4E3B-495F-AE2C-96E0112D8405}"/>
                </a:ext>
              </a:extLst>
            </p:cNvPr>
            <p:cNvGrpSpPr/>
            <p:nvPr/>
          </p:nvGrpSpPr>
          <p:grpSpPr>
            <a:xfrm>
              <a:off x="731846" y="1211114"/>
              <a:ext cx="10704272" cy="5263625"/>
              <a:chOff x="694370" y="1584936"/>
              <a:chExt cx="10704272" cy="5147902"/>
            </a:xfrm>
          </p:grpSpPr>
          <p:sp>
            <p:nvSpPr>
              <p:cNvPr id="170" name="矩形 169">
                <a:extLst>
                  <a:ext uri="{FF2B5EF4-FFF2-40B4-BE49-F238E27FC236}">
                    <a16:creationId xmlns:a16="http://schemas.microsoft.com/office/drawing/2014/main" id="{211CF3FA-9BD5-456A-91FF-69D40643ACDC}"/>
                  </a:ext>
                </a:extLst>
              </p:cNvPr>
              <p:cNvSpPr/>
              <p:nvPr/>
            </p:nvSpPr>
            <p:spPr>
              <a:xfrm>
                <a:off x="694370" y="1584937"/>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a:solidFill>
                    <a:prstClr val="white"/>
                  </a:solidFill>
                  <a:latin typeface="Arial"/>
                  <a:ea typeface="微軟正黑體"/>
                </a:endParaRPr>
              </a:p>
            </p:txBody>
          </p:sp>
          <p:sp>
            <p:nvSpPr>
              <p:cNvPr id="171" name="矩形 170">
                <a:extLst>
                  <a:ext uri="{FF2B5EF4-FFF2-40B4-BE49-F238E27FC236}">
                    <a16:creationId xmlns:a16="http://schemas.microsoft.com/office/drawing/2014/main" id="{C5B4640E-B591-45EE-A7D0-3CCD0B8A7B8E}"/>
                  </a:ext>
                </a:extLst>
              </p:cNvPr>
              <p:cNvSpPr/>
              <p:nvPr/>
            </p:nvSpPr>
            <p:spPr>
              <a:xfrm>
                <a:off x="2485503" y="1596299"/>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dirty="0">
                  <a:solidFill>
                    <a:prstClr val="white"/>
                  </a:solidFill>
                  <a:latin typeface="Arial"/>
                  <a:ea typeface="微軟正黑體"/>
                </a:endParaRPr>
              </a:p>
            </p:txBody>
          </p:sp>
          <p:sp>
            <p:nvSpPr>
              <p:cNvPr id="172" name="矩形 171">
                <a:extLst>
                  <a:ext uri="{FF2B5EF4-FFF2-40B4-BE49-F238E27FC236}">
                    <a16:creationId xmlns:a16="http://schemas.microsoft.com/office/drawing/2014/main" id="{8E7C658C-CA90-4153-9424-FDAC10E98A31}"/>
                  </a:ext>
                </a:extLst>
              </p:cNvPr>
              <p:cNvSpPr/>
              <p:nvPr/>
            </p:nvSpPr>
            <p:spPr>
              <a:xfrm>
                <a:off x="4265282" y="1596299"/>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a:solidFill>
                    <a:prstClr val="white"/>
                  </a:solidFill>
                  <a:latin typeface="Arial"/>
                  <a:ea typeface="微軟正黑體"/>
                </a:endParaRPr>
              </a:p>
            </p:txBody>
          </p:sp>
          <p:sp>
            <p:nvSpPr>
              <p:cNvPr id="173" name="矩形 172">
                <a:extLst>
                  <a:ext uri="{FF2B5EF4-FFF2-40B4-BE49-F238E27FC236}">
                    <a16:creationId xmlns:a16="http://schemas.microsoft.com/office/drawing/2014/main" id="{4D61DF9F-81F6-47FD-81DF-967A8D354451}"/>
                  </a:ext>
                </a:extLst>
              </p:cNvPr>
              <p:cNvSpPr/>
              <p:nvPr/>
            </p:nvSpPr>
            <p:spPr>
              <a:xfrm>
                <a:off x="6057461" y="1596299"/>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a:solidFill>
                    <a:prstClr val="white"/>
                  </a:solidFill>
                  <a:latin typeface="Arial"/>
                  <a:ea typeface="微軟正黑體"/>
                </a:endParaRPr>
              </a:p>
            </p:txBody>
          </p:sp>
          <p:sp>
            <p:nvSpPr>
              <p:cNvPr id="174" name="矩形 173">
                <a:extLst>
                  <a:ext uri="{FF2B5EF4-FFF2-40B4-BE49-F238E27FC236}">
                    <a16:creationId xmlns:a16="http://schemas.microsoft.com/office/drawing/2014/main" id="{BBAC78E9-6677-420A-8519-8826DC99C13F}"/>
                  </a:ext>
                </a:extLst>
              </p:cNvPr>
              <p:cNvSpPr/>
              <p:nvPr/>
            </p:nvSpPr>
            <p:spPr>
              <a:xfrm>
                <a:off x="7854427" y="1584936"/>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a:solidFill>
                    <a:prstClr val="white"/>
                  </a:solidFill>
                  <a:latin typeface="Arial"/>
                  <a:ea typeface="微軟正黑體"/>
                </a:endParaRPr>
              </a:p>
            </p:txBody>
          </p:sp>
          <p:sp>
            <p:nvSpPr>
              <p:cNvPr id="175" name="矩形 174">
                <a:extLst>
                  <a:ext uri="{FF2B5EF4-FFF2-40B4-BE49-F238E27FC236}">
                    <a16:creationId xmlns:a16="http://schemas.microsoft.com/office/drawing/2014/main" id="{67B24290-2605-4769-BCF7-FD78FA5832E5}"/>
                  </a:ext>
                </a:extLst>
              </p:cNvPr>
              <p:cNvSpPr/>
              <p:nvPr/>
            </p:nvSpPr>
            <p:spPr>
              <a:xfrm>
                <a:off x="9645087" y="1596299"/>
                <a:ext cx="1753555" cy="5136539"/>
              </a:xfrm>
              <a:prstGeom prst="rect">
                <a:avLst/>
              </a:prstGeom>
              <a:solidFill>
                <a:sysClr val="window" lastClr="FFFFFF">
                  <a:lumMod val="95000"/>
                </a:sysClr>
              </a:solidFill>
              <a:ln w="25400" cap="flat" cmpd="sng" algn="ctr">
                <a:noFill/>
                <a:prstDash val="solid"/>
              </a:ln>
              <a:effectLst/>
            </p:spPr>
            <p:txBody>
              <a:bodyPr rtlCol="0" anchor="ctr"/>
              <a:lstStyle/>
              <a:p>
                <a:pPr algn="ctr" defTabSz="2270638">
                  <a:defRPr/>
                </a:pPr>
                <a:endParaRPr lang="zh-TW" altLang="en-US" sz="4470" kern="0">
                  <a:solidFill>
                    <a:prstClr val="white"/>
                  </a:solidFill>
                  <a:latin typeface="Arial"/>
                  <a:ea typeface="微軟正黑體"/>
                </a:endParaRPr>
              </a:p>
            </p:txBody>
          </p:sp>
        </p:grpSp>
        <p:sp>
          <p:nvSpPr>
            <p:cNvPr id="125" name="五邊形 37">
              <a:extLst>
                <a:ext uri="{FF2B5EF4-FFF2-40B4-BE49-F238E27FC236}">
                  <a16:creationId xmlns:a16="http://schemas.microsoft.com/office/drawing/2014/main" id="{78E1E8C2-DC94-4B95-9D6F-80A935325CB1}"/>
                </a:ext>
              </a:extLst>
            </p:cNvPr>
            <p:cNvSpPr/>
            <p:nvPr/>
          </p:nvSpPr>
          <p:spPr>
            <a:xfrm>
              <a:off x="694370" y="662270"/>
              <a:ext cx="2037807" cy="549323"/>
            </a:xfrm>
            <a:prstGeom prst="homePlate">
              <a:avLst/>
            </a:prstGeom>
            <a:solidFill>
              <a:srgbClr val="296193">
                <a:lumMod val="50000"/>
              </a:srgbClr>
            </a:solidFill>
            <a:ln w="12700" cap="flat" cmpd="sng" algn="ctr">
              <a:noFill/>
              <a:prstDash val="solid"/>
              <a:miter lim="800000"/>
            </a:ln>
            <a:effectLst/>
          </p:spPr>
          <p:txBody>
            <a:bodyPr rtlCol="0" anchor="ctr"/>
            <a:lstStyle/>
            <a:p>
              <a:pPr algn="ctr" defTabSz="1702979">
                <a:defRPr/>
              </a:pPr>
              <a:endParaRPr lang="zh-TW" altLang="en-US" sz="3352" kern="0">
                <a:solidFill>
                  <a:prstClr val="white"/>
                </a:solidFill>
              </a:endParaRPr>
            </a:p>
          </p:txBody>
        </p:sp>
        <p:sp>
          <p:nvSpPr>
            <p:cNvPr id="126" name="＞形箭號 38">
              <a:extLst>
                <a:ext uri="{FF2B5EF4-FFF2-40B4-BE49-F238E27FC236}">
                  <a16:creationId xmlns:a16="http://schemas.microsoft.com/office/drawing/2014/main" id="{1CCBAD74-00DD-4B2C-9B8D-98693F85B672}"/>
                </a:ext>
              </a:extLst>
            </p:cNvPr>
            <p:cNvSpPr/>
            <p:nvPr/>
          </p:nvSpPr>
          <p:spPr>
            <a:xfrm>
              <a:off x="2485798" y="662271"/>
              <a:ext cx="2037807" cy="541475"/>
            </a:xfrm>
            <a:prstGeom prst="chevron">
              <a:avLst/>
            </a:prstGeom>
            <a:solidFill>
              <a:srgbClr val="296193">
                <a:lumMod val="50000"/>
              </a:srgbClr>
            </a:solidFill>
            <a:ln w="12700" cap="flat" cmpd="sng" algn="ctr">
              <a:noFill/>
              <a:prstDash val="solid"/>
              <a:miter lim="800000"/>
            </a:ln>
            <a:effectLst/>
          </p:spPr>
          <p:txBody>
            <a:bodyPr rtlCol="0" anchor="ctr"/>
            <a:lstStyle/>
            <a:p>
              <a:pPr algn="ctr" defTabSz="1702979">
                <a:defRPr/>
              </a:pPr>
              <a:endParaRPr lang="zh-TW" altLang="en-US" sz="3352" kern="0">
                <a:solidFill>
                  <a:prstClr val="black"/>
                </a:solidFill>
              </a:endParaRPr>
            </a:p>
          </p:txBody>
        </p:sp>
        <p:sp>
          <p:nvSpPr>
            <p:cNvPr id="127" name="＞形箭號 39">
              <a:extLst>
                <a:ext uri="{FF2B5EF4-FFF2-40B4-BE49-F238E27FC236}">
                  <a16:creationId xmlns:a16="http://schemas.microsoft.com/office/drawing/2014/main" id="{06A6BC35-9AE2-410A-8CD3-2B001736CAB1}"/>
                </a:ext>
              </a:extLst>
            </p:cNvPr>
            <p:cNvSpPr/>
            <p:nvPr/>
          </p:nvSpPr>
          <p:spPr>
            <a:xfrm>
              <a:off x="4279314" y="662789"/>
              <a:ext cx="2037807" cy="541475"/>
            </a:xfrm>
            <a:prstGeom prst="chevron">
              <a:avLst/>
            </a:prstGeom>
            <a:solidFill>
              <a:srgbClr val="296193">
                <a:lumMod val="75000"/>
              </a:srgbClr>
            </a:solidFill>
            <a:ln w="6350" cap="flat" cmpd="sng" algn="ctr">
              <a:noFill/>
              <a:prstDash val="solid"/>
              <a:miter lim="800000"/>
            </a:ln>
            <a:effectLst/>
          </p:spPr>
          <p:txBody>
            <a:bodyPr rtlCol="0" anchor="ctr"/>
            <a:lstStyle/>
            <a:p>
              <a:pPr algn="ctr" defTabSz="1702979">
                <a:defRPr/>
              </a:pPr>
              <a:endParaRPr lang="zh-TW" altLang="en-US" sz="3352" kern="0">
                <a:solidFill>
                  <a:prstClr val="black"/>
                </a:solidFill>
              </a:endParaRPr>
            </a:p>
          </p:txBody>
        </p:sp>
        <p:sp>
          <p:nvSpPr>
            <p:cNvPr id="128" name="＞形箭號 40">
              <a:extLst>
                <a:ext uri="{FF2B5EF4-FFF2-40B4-BE49-F238E27FC236}">
                  <a16:creationId xmlns:a16="http://schemas.microsoft.com/office/drawing/2014/main" id="{3D327E92-18B1-4EE4-956C-27F28A66723E}"/>
                </a:ext>
              </a:extLst>
            </p:cNvPr>
            <p:cNvSpPr/>
            <p:nvPr/>
          </p:nvSpPr>
          <p:spPr>
            <a:xfrm>
              <a:off x="6070737" y="663579"/>
              <a:ext cx="2037807" cy="541475"/>
            </a:xfrm>
            <a:prstGeom prst="chevron">
              <a:avLst/>
            </a:prstGeom>
            <a:solidFill>
              <a:srgbClr val="296193">
                <a:lumMod val="75000"/>
              </a:srgbClr>
            </a:solidFill>
            <a:ln w="6350" cap="flat" cmpd="sng" algn="ctr">
              <a:noFill/>
              <a:prstDash val="solid"/>
              <a:miter lim="800000"/>
            </a:ln>
            <a:effectLst/>
          </p:spPr>
          <p:txBody>
            <a:bodyPr rtlCol="0" anchor="ctr"/>
            <a:lstStyle/>
            <a:p>
              <a:pPr algn="ctr" defTabSz="1702979">
                <a:defRPr/>
              </a:pPr>
              <a:endParaRPr lang="zh-TW" altLang="en-US" sz="3352" kern="0">
                <a:solidFill>
                  <a:prstClr val="black"/>
                </a:solidFill>
              </a:endParaRPr>
            </a:p>
          </p:txBody>
        </p:sp>
        <p:sp>
          <p:nvSpPr>
            <p:cNvPr id="129" name="＞形箭號 41">
              <a:extLst>
                <a:ext uri="{FF2B5EF4-FFF2-40B4-BE49-F238E27FC236}">
                  <a16:creationId xmlns:a16="http://schemas.microsoft.com/office/drawing/2014/main" id="{B3B5DA12-D86D-4821-A5AA-BB8A25F2F8F9}"/>
                </a:ext>
              </a:extLst>
            </p:cNvPr>
            <p:cNvSpPr/>
            <p:nvPr/>
          </p:nvSpPr>
          <p:spPr>
            <a:xfrm>
              <a:off x="7862165" y="663580"/>
              <a:ext cx="2025282" cy="541475"/>
            </a:xfrm>
            <a:prstGeom prst="chevron">
              <a:avLst/>
            </a:prstGeom>
            <a:solidFill>
              <a:srgbClr val="4F81BD">
                <a:lumMod val="75000"/>
              </a:srgbClr>
            </a:solidFill>
            <a:ln w="6350" cap="flat" cmpd="sng" algn="ctr">
              <a:noFill/>
              <a:prstDash val="solid"/>
              <a:miter lim="800000"/>
            </a:ln>
            <a:effectLst/>
          </p:spPr>
          <p:txBody>
            <a:bodyPr rtlCol="0" anchor="ctr"/>
            <a:lstStyle/>
            <a:p>
              <a:pPr algn="ctr" defTabSz="1702979">
                <a:defRPr/>
              </a:pPr>
              <a:endParaRPr lang="zh-TW" altLang="en-US" sz="3352" kern="0">
                <a:solidFill>
                  <a:prstClr val="black"/>
                </a:solidFill>
              </a:endParaRPr>
            </a:p>
          </p:txBody>
        </p:sp>
        <p:sp>
          <p:nvSpPr>
            <p:cNvPr id="130" name="＞形箭號 42">
              <a:extLst>
                <a:ext uri="{FF2B5EF4-FFF2-40B4-BE49-F238E27FC236}">
                  <a16:creationId xmlns:a16="http://schemas.microsoft.com/office/drawing/2014/main" id="{BAA51926-A611-4969-B862-1207768B4F33}"/>
                </a:ext>
              </a:extLst>
            </p:cNvPr>
            <p:cNvSpPr/>
            <p:nvPr/>
          </p:nvSpPr>
          <p:spPr>
            <a:xfrm>
              <a:off x="9655684" y="664888"/>
              <a:ext cx="2037807" cy="541475"/>
            </a:xfrm>
            <a:prstGeom prst="chevron">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02979">
                <a:defRPr/>
              </a:pPr>
              <a:endParaRPr lang="zh-TW" altLang="en-US" sz="3352" kern="0">
                <a:solidFill>
                  <a:prstClr val="black"/>
                </a:solidFill>
              </a:endParaRPr>
            </a:p>
          </p:txBody>
        </p:sp>
        <p:sp>
          <p:nvSpPr>
            <p:cNvPr id="131" name="矩形 130">
              <a:extLst>
                <a:ext uri="{FF2B5EF4-FFF2-40B4-BE49-F238E27FC236}">
                  <a16:creationId xmlns:a16="http://schemas.microsoft.com/office/drawing/2014/main" id="{D1A6C0D3-589D-4187-9FBE-FD184EE8AE42}"/>
                </a:ext>
              </a:extLst>
            </p:cNvPr>
            <p:cNvSpPr/>
            <p:nvPr/>
          </p:nvSpPr>
          <p:spPr>
            <a:xfrm>
              <a:off x="2480314" y="671990"/>
              <a:ext cx="2126408"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Target</a:t>
              </a:r>
            </a:p>
            <a:p>
              <a:pPr algn="ctr" defTabSz="1702979">
                <a:defRPr/>
              </a:pPr>
              <a:r>
                <a:rPr lang="en-US" altLang="zh-TW" sz="3352" b="1" kern="0" dirty="0">
                  <a:solidFill>
                    <a:prstClr val="white"/>
                  </a:solidFill>
                  <a:latin typeface="Arial"/>
                </a:rPr>
                <a:t>Identification</a:t>
              </a:r>
              <a:endParaRPr lang="zh-TW" altLang="en-US" sz="3352" b="1" kern="0" dirty="0">
                <a:solidFill>
                  <a:prstClr val="white"/>
                </a:solidFill>
                <a:latin typeface="Arial"/>
              </a:endParaRPr>
            </a:p>
          </p:txBody>
        </p:sp>
        <p:sp>
          <p:nvSpPr>
            <p:cNvPr id="132" name="矩形 131">
              <a:extLst>
                <a:ext uri="{FF2B5EF4-FFF2-40B4-BE49-F238E27FC236}">
                  <a16:creationId xmlns:a16="http://schemas.microsoft.com/office/drawing/2014/main" id="{85E2534C-2DD6-4B0D-B26B-20D6FF6F8681}"/>
                </a:ext>
              </a:extLst>
            </p:cNvPr>
            <p:cNvSpPr/>
            <p:nvPr/>
          </p:nvSpPr>
          <p:spPr>
            <a:xfrm>
              <a:off x="721512" y="663578"/>
              <a:ext cx="1803956"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Genomics</a:t>
              </a:r>
              <a:endParaRPr lang="zh-TW" altLang="en-US" sz="3352" b="1" kern="0" dirty="0">
                <a:solidFill>
                  <a:prstClr val="white"/>
                </a:solidFill>
                <a:latin typeface="Arial"/>
              </a:endParaRPr>
            </a:p>
          </p:txBody>
        </p:sp>
        <p:sp>
          <p:nvSpPr>
            <p:cNvPr id="133" name="矩形 132">
              <a:extLst>
                <a:ext uri="{FF2B5EF4-FFF2-40B4-BE49-F238E27FC236}">
                  <a16:creationId xmlns:a16="http://schemas.microsoft.com/office/drawing/2014/main" id="{4981DDC5-6D80-4FB1-A697-AAF5A0CCCB81}"/>
                </a:ext>
              </a:extLst>
            </p:cNvPr>
            <p:cNvSpPr/>
            <p:nvPr/>
          </p:nvSpPr>
          <p:spPr>
            <a:xfrm>
              <a:off x="4304366" y="671427"/>
              <a:ext cx="2126408"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Hit </a:t>
              </a:r>
            </a:p>
            <a:p>
              <a:pPr algn="ctr" defTabSz="1702979">
                <a:defRPr/>
              </a:pPr>
              <a:r>
                <a:rPr lang="en-US" altLang="zh-TW" sz="3352" b="1" kern="0" dirty="0">
                  <a:solidFill>
                    <a:prstClr val="white"/>
                  </a:solidFill>
                  <a:latin typeface="Arial"/>
                </a:rPr>
                <a:t>Identification</a:t>
              </a:r>
              <a:endParaRPr lang="zh-TW" altLang="en-US" sz="3352" b="1" kern="0" dirty="0">
                <a:solidFill>
                  <a:prstClr val="white"/>
                </a:solidFill>
                <a:latin typeface="Arial"/>
              </a:endParaRPr>
            </a:p>
          </p:txBody>
        </p:sp>
        <p:sp>
          <p:nvSpPr>
            <p:cNvPr id="134" name="矩形 133">
              <a:extLst>
                <a:ext uri="{FF2B5EF4-FFF2-40B4-BE49-F238E27FC236}">
                  <a16:creationId xmlns:a16="http://schemas.microsoft.com/office/drawing/2014/main" id="{B127BAF4-0345-4F2B-9ADB-F850CA536F8A}"/>
                </a:ext>
              </a:extLst>
            </p:cNvPr>
            <p:cNvSpPr/>
            <p:nvPr/>
          </p:nvSpPr>
          <p:spPr>
            <a:xfrm>
              <a:off x="6160520" y="664886"/>
              <a:ext cx="2126408"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Lead</a:t>
              </a:r>
            </a:p>
            <a:p>
              <a:pPr algn="ctr" defTabSz="1702979">
                <a:defRPr/>
              </a:pPr>
              <a:r>
                <a:rPr lang="en-US" altLang="zh-TW" sz="3352" b="1" kern="0" dirty="0">
                  <a:solidFill>
                    <a:prstClr val="white"/>
                  </a:solidFill>
                  <a:latin typeface="Arial"/>
                </a:rPr>
                <a:t>Optimization</a:t>
              </a:r>
              <a:endParaRPr lang="zh-TW" altLang="en-US" sz="3352" b="1" kern="0" dirty="0">
                <a:solidFill>
                  <a:prstClr val="white"/>
                </a:solidFill>
                <a:latin typeface="Arial"/>
              </a:endParaRPr>
            </a:p>
          </p:txBody>
        </p:sp>
        <p:sp>
          <p:nvSpPr>
            <p:cNvPr id="135" name="矩形 134">
              <a:extLst>
                <a:ext uri="{FF2B5EF4-FFF2-40B4-BE49-F238E27FC236}">
                  <a16:creationId xmlns:a16="http://schemas.microsoft.com/office/drawing/2014/main" id="{689B0670-733F-4FAE-94AD-B94E09861196}"/>
                </a:ext>
              </a:extLst>
            </p:cNvPr>
            <p:cNvSpPr/>
            <p:nvPr/>
          </p:nvSpPr>
          <p:spPr>
            <a:xfrm>
              <a:off x="7818910" y="677309"/>
              <a:ext cx="2126408"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Preclinical</a:t>
              </a:r>
            </a:p>
            <a:p>
              <a:pPr algn="ctr" defTabSz="1702979">
                <a:defRPr/>
              </a:pPr>
              <a:r>
                <a:rPr lang="en-US" altLang="zh-TW" sz="3352" b="1" kern="0" dirty="0">
                  <a:solidFill>
                    <a:prstClr val="white"/>
                  </a:solidFill>
                  <a:latin typeface="Arial"/>
                </a:rPr>
                <a:t>Development</a:t>
              </a:r>
              <a:endParaRPr lang="zh-TW" altLang="en-US" sz="3352" b="1" kern="0" dirty="0">
                <a:solidFill>
                  <a:prstClr val="white"/>
                </a:solidFill>
                <a:latin typeface="Arial"/>
              </a:endParaRPr>
            </a:p>
          </p:txBody>
        </p:sp>
        <p:sp>
          <p:nvSpPr>
            <p:cNvPr id="136" name="矩形 135">
              <a:extLst>
                <a:ext uri="{FF2B5EF4-FFF2-40B4-BE49-F238E27FC236}">
                  <a16:creationId xmlns:a16="http://schemas.microsoft.com/office/drawing/2014/main" id="{A82E80C8-3629-4833-BF73-373A0671A615}"/>
                </a:ext>
              </a:extLst>
            </p:cNvPr>
            <p:cNvSpPr/>
            <p:nvPr/>
          </p:nvSpPr>
          <p:spPr>
            <a:xfrm>
              <a:off x="9641063" y="692985"/>
              <a:ext cx="2126408" cy="463001"/>
            </a:xfrm>
            <a:prstGeom prst="rect">
              <a:avLst/>
            </a:prstGeom>
            <a:noFill/>
            <a:ln w="12700" cap="flat" cmpd="sng" algn="ctr">
              <a:noFill/>
              <a:prstDash val="solid"/>
              <a:miter lim="800000"/>
            </a:ln>
            <a:effectLst/>
          </p:spPr>
          <p:txBody>
            <a:bodyPr rtlCol="0" anchor="ctr"/>
            <a:lstStyle/>
            <a:p>
              <a:pPr algn="ctr" defTabSz="1702979">
                <a:defRPr/>
              </a:pPr>
              <a:r>
                <a:rPr lang="en-US" altLang="zh-TW" sz="3352" b="1" kern="0" dirty="0">
                  <a:solidFill>
                    <a:prstClr val="white"/>
                  </a:solidFill>
                  <a:latin typeface="Arial"/>
                </a:rPr>
                <a:t>Clinical</a:t>
              </a:r>
            </a:p>
            <a:p>
              <a:pPr algn="ctr" defTabSz="1702979">
                <a:defRPr/>
              </a:pPr>
              <a:r>
                <a:rPr lang="en-US" altLang="zh-TW" sz="3352" b="1" kern="0" dirty="0">
                  <a:solidFill>
                    <a:prstClr val="white"/>
                  </a:solidFill>
                  <a:latin typeface="Arial"/>
                </a:rPr>
                <a:t>Trials</a:t>
              </a:r>
              <a:endParaRPr lang="zh-TW" altLang="en-US" sz="3352" b="1" kern="0" dirty="0">
                <a:solidFill>
                  <a:prstClr val="white"/>
                </a:solidFill>
                <a:latin typeface="Arial"/>
              </a:endParaRPr>
            </a:p>
          </p:txBody>
        </p:sp>
        <p:sp>
          <p:nvSpPr>
            <p:cNvPr id="137" name="矩形: 圓角 136">
              <a:extLst>
                <a:ext uri="{FF2B5EF4-FFF2-40B4-BE49-F238E27FC236}">
                  <a16:creationId xmlns:a16="http://schemas.microsoft.com/office/drawing/2014/main" id="{CEE0F427-D343-4F84-977F-9007F6E2A33A}"/>
                </a:ext>
              </a:extLst>
            </p:cNvPr>
            <p:cNvSpPr/>
            <p:nvPr/>
          </p:nvSpPr>
          <p:spPr>
            <a:xfrm>
              <a:off x="2504258" y="5273963"/>
              <a:ext cx="5282763" cy="366434"/>
            </a:xfrm>
            <a:prstGeom prst="roundRect">
              <a:avLst>
                <a:gd name="adj" fmla="val 50000"/>
              </a:avLst>
            </a:prstGeom>
            <a:solidFill>
              <a:srgbClr val="296193"/>
            </a:solidFill>
            <a:ln w="25400" cap="flat" cmpd="sng" algn="ctr">
              <a:solidFill>
                <a:srgbClr val="4F81BD">
                  <a:shade val="50000"/>
                </a:srgbClr>
              </a:solidFill>
              <a:prstDash val="solid"/>
            </a:ln>
            <a:effectLst/>
          </p:spPr>
          <p:txBody>
            <a:bodyPr rtlCol="0" anchor="ctr"/>
            <a:lstStyle/>
            <a:p>
              <a:pPr algn="ctr" defTabSz="2270638">
                <a:defRPr/>
              </a:pPr>
              <a:r>
                <a:rPr lang="en-US" altLang="zh-TW" sz="3973" kern="0" dirty="0">
                  <a:solidFill>
                    <a:prstClr val="white"/>
                  </a:solidFill>
                  <a:latin typeface="Arial"/>
                  <a:ea typeface="微軟正黑體"/>
                </a:rPr>
                <a:t>Nucleic Acid Drug Design</a:t>
              </a:r>
            </a:p>
          </p:txBody>
        </p:sp>
        <p:sp>
          <p:nvSpPr>
            <p:cNvPr id="168" name="矩形: 圓角 167">
              <a:extLst>
                <a:ext uri="{FF2B5EF4-FFF2-40B4-BE49-F238E27FC236}">
                  <a16:creationId xmlns:a16="http://schemas.microsoft.com/office/drawing/2014/main" id="{671116E9-7E34-4F68-A25D-A59D4FC51953}"/>
                </a:ext>
              </a:extLst>
            </p:cNvPr>
            <p:cNvSpPr/>
            <p:nvPr/>
          </p:nvSpPr>
          <p:spPr>
            <a:xfrm>
              <a:off x="2485030" y="1410519"/>
              <a:ext cx="8913611" cy="366434"/>
            </a:xfrm>
            <a:prstGeom prst="roundRect">
              <a:avLst>
                <a:gd name="adj" fmla="val 50000"/>
              </a:avLst>
            </a:prstGeom>
            <a:solidFill>
              <a:srgbClr val="4BACC6"/>
            </a:solidFill>
            <a:ln w="12700" cap="flat" cmpd="sng" algn="ctr">
              <a:solidFill>
                <a:srgbClr val="4F81BD">
                  <a:shade val="50000"/>
                </a:srgbClr>
              </a:solidFill>
              <a:prstDash val="solid"/>
            </a:ln>
            <a:effectLst/>
          </p:spPr>
          <p:txBody>
            <a:bodyPr rtlCol="0" anchor="ctr"/>
            <a:lstStyle/>
            <a:p>
              <a:pPr algn="ctr" defTabSz="2270638">
                <a:defRPr/>
              </a:pPr>
              <a:r>
                <a:rPr lang="en-US" altLang="zh-TW" sz="3973" kern="0" dirty="0">
                  <a:solidFill>
                    <a:prstClr val="white"/>
                  </a:solidFill>
                  <a:latin typeface="Arial"/>
                  <a:ea typeface="微軟正黑體"/>
                </a:rPr>
                <a:t>Small Molecule Design </a:t>
              </a:r>
            </a:p>
          </p:txBody>
        </p:sp>
        <p:sp>
          <p:nvSpPr>
            <p:cNvPr id="139" name="矩形: 圓角 138">
              <a:extLst>
                <a:ext uri="{FF2B5EF4-FFF2-40B4-BE49-F238E27FC236}">
                  <a16:creationId xmlns:a16="http://schemas.microsoft.com/office/drawing/2014/main" id="{F5FD28C6-4671-49D6-BF8A-3844E1C4008E}"/>
                </a:ext>
              </a:extLst>
            </p:cNvPr>
            <p:cNvSpPr/>
            <p:nvPr/>
          </p:nvSpPr>
          <p:spPr>
            <a:xfrm>
              <a:off x="2486549" y="3100551"/>
              <a:ext cx="5363091" cy="366434"/>
            </a:xfrm>
            <a:prstGeom prst="roundRect">
              <a:avLst>
                <a:gd name="adj" fmla="val 50000"/>
              </a:avLst>
            </a:prstGeom>
            <a:solidFill>
              <a:srgbClr val="A8BF37">
                <a:lumMod val="75000"/>
              </a:srgbClr>
            </a:solidFill>
            <a:ln w="12700" cap="flat" cmpd="sng" algn="ctr">
              <a:solidFill>
                <a:srgbClr val="4F81BD">
                  <a:shade val="50000"/>
                </a:srgbClr>
              </a:solidFill>
              <a:prstDash val="solid"/>
            </a:ln>
            <a:effectLst/>
          </p:spPr>
          <p:txBody>
            <a:bodyPr rtlCol="0" anchor="ctr"/>
            <a:lstStyle/>
            <a:p>
              <a:pPr algn="ctr" defTabSz="2270638">
                <a:defRPr/>
              </a:pPr>
              <a:r>
                <a:rPr lang="en-US" altLang="zh-TW" sz="3973" kern="0" dirty="0">
                  <a:solidFill>
                    <a:prstClr val="white"/>
                  </a:solidFill>
                  <a:latin typeface="Arial"/>
                  <a:ea typeface="微軟正黑體"/>
                </a:rPr>
                <a:t>Antibody Design </a:t>
              </a:r>
            </a:p>
          </p:txBody>
        </p:sp>
        <p:sp>
          <p:nvSpPr>
            <p:cNvPr id="140" name="矩形: 圓角 139">
              <a:extLst>
                <a:ext uri="{FF2B5EF4-FFF2-40B4-BE49-F238E27FC236}">
                  <a16:creationId xmlns:a16="http://schemas.microsoft.com/office/drawing/2014/main" id="{EF914F92-9AE9-4132-9C31-E6D7D9CF00FF}"/>
                </a:ext>
              </a:extLst>
            </p:cNvPr>
            <p:cNvSpPr/>
            <p:nvPr/>
          </p:nvSpPr>
          <p:spPr>
            <a:xfrm>
              <a:off x="969015" y="4265427"/>
              <a:ext cx="5126985" cy="366434"/>
            </a:xfrm>
            <a:prstGeom prst="roundRect">
              <a:avLst>
                <a:gd name="adj" fmla="val 50000"/>
              </a:avLst>
            </a:prstGeom>
            <a:solidFill>
              <a:srgbClr val="F79646">
                <a:lumMod val="75000"/>
              </a:srgbClr>
            </a:solidFill>
            <a:ln w="12700" cap="flat" cmpd="sng" algn="ctr">
              <a:solidFill>
                <a:srgbClr val="4F81BD">
                  <a:shade val="50000"/>
                </a:srgbClr>
              </a:solidFill>
              <a:prstDash val="solid"/>
            </a:ln>
            <a:effectLst/>
          </p:spPr>
          <p:txBody>
            <a:bodyPr rtlCol="0" anchor="ctr"/>
            <a:lstStyle/>
            <a:p>
              <a:pPr algn="ctr" defTabSz="2270638">
                <a:defRPr/>
              </a:pPr>
              <a:r>
                <a:rPr lang="en-US" altLang="zh-TW" sz="3973" kern="0" dirty="0">
                  <a:solidFill>
                    <a:prstClr val="white"/>
                  </a:solidFill>
                  <a:latin typeface="Arial"/>
                  <a:ea typeface="微軟正黑體"/>
                </a:rPr>
                <a:t>Vaccine Design </a:t>
              </a:r>
            </a:p>
          </p:txBody>
        </p:sp>
        <p:sp>
          <p:nvSpPr>
            <p:cNvPr id="141" name="矩形 140">
              <a:extLst>
                <a:ext uri="{FF2B5EF4-FFF2-40B4-BE49-F238E27FC236}">
                  <a16:creationId xmlns:a16="http://schemas.microsoft.com/office/drawing/2014/main" id="{B8F1B067-43FC-4E53-9987-DF08495AE23D}"/>
                </a:ext>
              </a:extLst>
            </p:cNvPr>
            <p:cNvSpPr/>
            <p:nvPr/>
          </p:nvSpPr>
          <p:spPr>
            <a:xfrm>
              <a:off x="2600781" y="1838681"/>
              <a:ext cx="1496616" cy="521879"/>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Protein 3D structure</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Protein homology </a:t>
              </a:r>
            </a:p>
            <a:p>
              <a:pPr defTabSz="1702979">
                <a:defRPr/>
              </a:pPr>
              <a:r>
                <a:rPr lang="en-US" altLang="zh-TW" sz="2607" b="1" kern="0" dirty="0">
                  <a:solidFill>
                    <a:prstClr val="black"/>
                  </a:solidFill>
                  <a:latin typeface="Arial" pitchFamily="34" charset="0"/>
                  <a:ea typeface="微軟正黑體"/>
                  <a:cs typeface="Arial" pitchFamily="34" charset="0"/>
                </a:rPr>
                <a:t>    modeling</a:t>
              </a:r>
            </a:p>
          </p:txBody>
        </p:sp>
        <p:sp>
          <p:nvSpPr>
            <p:cNvPr id="142" name="矩形 141">
              <a:extLst>
                <a:ext uri="{FF2B5EF4-FFF2-40B4-BE49-F238E27FC236}">
                  <a16:creationId xmlns:a16="http://schemas.microsoft.com/office/drawing/2014/main" id="{DE178F0A-BF3B-411E-82E0-079FEDE82E3C}"/>
                </a:ext>
              </a:extLst>
            </p:cNvPr>
            <p:cNvSpPr/>
            <p:nvPr/>
          </p:nvSpPr>
          <p:spPr>
            <a:xfrm>
              <a:off x="766710" y="1836185"/>
              <a:ext cx="1145443" cy="521879"/>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Bioinformatics</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NGS analysis</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Big data</a:t>
              </a:r>
            </a:p>
          </p:txBody>
        </p:sp>
        <p:sp>
          <p:nvSpPr>
            <p:cNvPr id="143" name="矩形 142">
              <a:extLst>
                <a:ext uri="{FF2B5EF4-FFF2-40B4-BE49-F238E27FC236}">
                  <a16:creationId xmlns:a16="http://schemas.microsoft.com/office/drawing/2014/main" id="{1A9DBEBE-0503-4C1C-9B8C-7119CE5E47DF}"/>
                </a:ext>
              </a:extLst>
            </p:cNvPr>
            <p:cNvSpPr/>
            <p:nvPr/>
          </p:nvSpPr>
          <p:spPr>
            <a:xfrm>
              <a:off x="4283907" y="1842393"/>
              <a:ext cx="1300244" cy="845010"/>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Structure-based</a:t>
              </a:r>
            </a:p>
            <a:p>
              <a:pPr marL="319310" indent="-319310" defTabSz="1702979">
                <a:defRPr/>
              </a:pPr>
              <a:r>
                <a:rPr lang="en-US" altLang="zh-TW" sz="2607" b="1" kern="0" dirty="0">
                  <a:solidFill>
                    <a:prstClr val="black"/>
                  </a:solidFill>
                  <a:latin typeface="Arial" pitchFamily="34" charset="0"/>
                  <a:ea typeface="微軟正黑體"/>
                  <a:cs typeface="Arial" pitchFamily="34" charset="0"/>
                </a:rPr>
                <a:t>    or </a:t>
              </a:r>
              <a:r>
                <a:rPr lang="en-US" altLang="zh-TW" sz="2607" b="1" kern="0" dirty="0" err="1">
                  <a:solidFill>
                    <a:prstClr val="black"/>
                  </a:solidFill>
                  <a:latin typeface="Arial" pitchFamily="34" charset="0"/>
                  <a:ea typeface="微軟正黑體"/>
                  <a:cs typeface="Arial" pitchFamily="34" charset="0"/>
                </a:rPr>
                <a:t>ligand</a:t>
              </a:r>
              <a:r>
                <a:rPr lang="en-US" altLang="zh-TW" sz="2607" b="1" kern="0" dirty="0">
                  <a:solidFill>
                    <a:prstClr val="black"/>
                  </a:solidFill>
                  <a:latin typeface="Arial" pitchFamily="34" charset="0"/>
                  <a:ea typeface="微軟正黑體"/>
                  <a:cs typeface="Arial" pitchFamily="34" charset="0"/>
                </a:rPr>
                <a:t>-based</a:t>
              </a:r>
            </a:p>
            <a:p>
              <a:pPr marL="319310" indent="-319310" defTabSz="1702979">
                <a:defRPr/>
              </a:pPr>
              <a:r>
                <a:rPr lang="en-US" altLang="zh-TW" sz="2607" b="1" kern="0" dirty="0">
                  <a:solidFill>
                    <a:prstClr val="black"/>
                  </a:solidFill>
                  <a:latin typeface="Arial" pitchFamily="34" charset="0"/>
                  <a:ea typeface="微軟正黑體"/>
                  <a:cs typeface="Arial" pitchFamily="34" charset="0"/>
                </a:rPr>
                <a:t>    virtual screening</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Docking study</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de novo design</a:t>
              </a:r>
              <a:endParaRPr lang="zh-TW" altLang="en-US" sz="2607" b="1" kern="0" dirty="0">
                <a:solidFill>
                  <a:prstClr val="black"/>
                </a:solidFill>
                <a:latin typeface="Arial" pitchFamily="34" charset="0"/>
                <a:ea typeface="微軟正黑體"/>
                <a:cs typeface="Arial" pitchFamily="34" charset="0"/>
              </a:endParaRPr>
            </a:p>
          </p:txBody>
        </p:sp>
        <p:sp>
          <p:nvSpPr>
            <p:cNvPr id="144" name="矩形 143">
              <a:extLst>
                <a:ext uri="{FF2B5EF4-FFF2-40B4-BE49-F238E27FC236}">
                  <a16:creationId xmlns:a16="http://schemas.microsoft.com/office/drawing/2014/main" id="{56E4B52E-BE64-433B-AF1B-8EA96AF55C22}"/>
                </a:ext>
              </a:extLst>
            </p:cNvPr>
            <p:cNvSpPr/>
            <p:nvPr/>
          </p:nvSpPr>
          <p:spPr>
            <a:xfrm>
              <a:off x="6119772" y="1833321"/>
              <a:ext cx="1764602" cy="2137533"/>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Structure guide </a:t>
              </a:r>
            </a:p>
            <a:p>
              <a:pPr defTabSz="1702979">
                <a:defRPr/>
              </a:pPr>
              <a:r>
                <a:rPr lang="en-US" altLang="zh-TW" sz="2607" b="1" kern="0" dirty="0">
                  <a:solidFill>
                    <a:prstClr val="black"/>
                  </a:solidFill>
                  <a:latin typeface="Arial" pitchFamily="34" charset="0"/>
                  <a:ea typeface="微軟正黑體"/>
                  <a:cs typeface="Arial" pitchFamily="34" charset="0"/>
                </a:rPr>
                <a:t>    lead optimization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3D-QSAR </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Fragment-based</a:t>
              </a:r>
            </a:p>
            <a:p>
              <a:pPr marL="319310" indent="-319310" defTabSz="1702979">
                <a:defRPr/>
              </a:pPr>
              <a:r>
                <a:rPr lang="en-US" altLang="zh-TW" sz="2607" b="1" kern="0" dirty="0">
                  <a:solidFill>
                    <a:prstClr val="black"/>
                  </a:solidFill>
                  <a:latin typeface="Arial" pitchFamily="34" charset="0"/>
                  <a:ea typeface="微軟正黑體"/>
                  <a:cs typeface="Arial" pitchFamily="34" charset="0"/>
                </a:rPr>
                <a:t>    optimization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Molecular dynamics</a:t>
              </a:r>
            </a:p>
            <a:p>
              <a:pPr marL="319310" indent="-319310" defTabSz="1702979">
                <a:defRPr/>
              </a:pPr>
              <a:r>
                <a:rPr lang="en-US" altLang="zh-TW" sz="2607" b="1" kern="0" dirty="0">
                  <a:solidFill>
                    <a:prstClr val="black"/>
                  </a:solidFill>
                  <a:latin typeface="Arial" pitchFamily="34" charset="0"/>
                  <a:ea typeface="微軟正黑體"/>
                  <a:cs typeface="Arial" pitchFamily="34" charset="0"/>
                </a:rPr>
                <a:t>    approach</a:t>
              </a: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r>
                <a:rPr lang="en-US" altLang="zh-TW" sz="2607" b="1" kern="0" dirty="0">
                  <a:solidFill>
                    <a:prstClr val="black"/>
                  </a:solidFill>
                  <a:latin typeface="Arial" pitchFamily="34" charset="0"/>
                  <a:ea typeface="微軟正黑體"/>
                  <a:cs typeface="Arial" pitchFamily="34" charset="0"/>
                </a:rPr>
                <a:t>    </a:t>
              </a:r>
            </a:p>
            <a:p>
              <a:pPr marL="319310" indent="-319310" defTabSz="1702979">
                <a:defRPr/>
              </a:pPr>
              <a:endParaRPr lang="zh-TW" altLang="en-US" sz="2607" b="1" kern="0" dirty="0">
                <a:solidFill>
                  <a:prstClr val="black"/>
                </a:solidFill>
                <a:latin typeface="Arial" pitchFamily="34" charset="0"/>
                <a:ea typeface="微軟正黑體"/>
                <a:cs typeface="Arial" pitchFamily="34" charset="0"/>
              </a:endParaRPr>
            </a:p>
          </p:txBody>
        </p:sp>
        <p:sp>
          <p:nvSpPr>
            <p:cNvPr id="145" name="矩形 144">
              <a:extLst>
                <a:ext uri="{FF2B5EF4-FFF2-40B4-BE49-F238E27FC236}">
                  <a16:creationId xmlns:a16="http://schemas.microsoft.com/office/drawing/2014/main" id="{108EBFC8-5F23-4589-B6F4-4D47FF045219}"/>
                </a:ext>
              </a:extLst>
            </p:cNvPr>
            <p:cNvSpPr/>
            <p:nvPr/>
          </p:nvSpPr>
          <p:spPr>
            <a:xfrm>
              <a:off x="7886802" y="1837542"/>
              <a:ext cx="1406887" cy="1491272"/>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i="1" kern="0" dirty="0">
                  <a:solidFill>
                    <a:prstClr val="black"/>
                  </a:solidFill>
                  <a:latin typeface="Arial" pitchFamily="34" charset="0"/>
                  <a:ea typeface="微軟正黑體"/>
                  <a:cs typeface="Arial" pitchFamily="34" charset="0"/>
                </a:rPr>
                <a:t>In </a:t>
              </a:r>
              <a:r>
                <a:rPr lang="en-US" altLang="zh-TW" sz="2607" b="1" i="1" kern="0" dirty="0" err="1">
                  <a:solidFill>
                    <a:prstClr val="black"/>
                  </a:solidFill>
                  <a:latin typeface="Arial" pitchFamily="34" charset="0"/>
                  <a:ea typeface="微軟正黑體"/>
                  <a:cs typeface="Arial" pitchFamily="34" charset="0"/>
                </a:rPr>
                <a:t>silico</a:t>
              </a:r>
              <a:r>
                <a:rPr lang="en-US" altLang="zh-TW" sz="2607" b="1" i="1" kern="0" dirty="0">
                  <a:solidFill>
                    <a:prstClr val="black"/>
                  </a:solidFill>
                  <a:latin typeface="Arial" pitchFamily="34" charset="0"/>
                  <a:ea typeface="微軟正黑體"/>
                  <a:cs typeface="Arial" pitchFamily="34" charset="0"/>
                </a:rPr>
                <a:t> </a:t>
              </a:r>
              <a:r>
                <a:rPr lang="en-US" altLang="zh-TW" sz="2607" b="1" kern="0" dirty="0">
                  <a:solidFill>
                    <a:prstClr val="black"/>
                  </a:solidFill>
                  <a:latin typeface="Arial" pitchFamily="34" charset="0"/>
                  <a:ea typeface="微軟正黑體"/>
                  <a:cs typeface="Arial" pitchFamily="34" charset="0"/>
                </a:rPr>
                <a:t>ADMET</a:t>
              </a:r>
            </a:p>
            <a:p>
              <a:pPr marL="319310" indent="-319310" defTabSz="1702979">
                <a:defRPr/>
              </a:pPr>
              <a:r>
                <a:rPr lang="en-US" altLang="zh-TW" sz="2607" b="1" kern="0" dirty="0">
                  <a:solidFill>
                    <a:prstClr val="black"/>
                  </a:solidFill>
                  <a:latin typeface="Arial" pitchFamily="34" charset="0"/>
                  <a:ea typeface="微軟正黑體"/>
                  <a:cs typeface="Arial" pitchFamily="34" charset="0"/>
                </a:rPr>
                <a:t>    prediction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Toxicity Prediction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Off-target analysis</a:t>
              </a: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r>
                <a:rPr lang="en-US" altLang="zh-TW" sz="2607" b="1" kern="0" dirty="0">
                  <a:solidFill>
                    <a:prstClr val="black"/>
                  </a:solidFill>
                  <a:latin typeface="Arial" pitchFamily="34" charset="0"/>
                  <a:ea typeface="微軟正黑體"/>
                  <a:cs typeface="Arial" pitchFamily="34" charset="0"/>
                </a:rPr>
                <a:t> </a:t>
              </a:r>
            </a:p>
            <a:p>
              <a:pPr marL="319310" indent="-319310" defTabSz="1702979">
                <a:defRPr/>
              </a:pPr>
              <a:endParaRPr lang="en-US" altLang="zh-TW" sz="2607" b="1" kern="0" dirty="0">
                <a:solidFill>
                  <a:prstClr val="black"/>
                </a:solidFill>
                <a:latin typeface="Arial" pitchFamily="34" charset="0"/>
                <a:ea typeface="微軟正黑體"/>
                <a:cs typeface="Arial" pitchFamily="34" charset="0"/>
              </a:endParaRPr>
            </a:p>
            <a:p>
              <a:pPr marL="319310" indent="-319310" defTabSz="1702979">
                <a:defRPr/>
              </a:pPr>
              <a:r>
                <a:rPr lang="en-US" altLang="zh-TW" sz="2607" b="1" kern="0" dirty="0">
                  <a:solidFill>
                    <a:prstClr val="black"/>
                  </a:solidFill>
                  <a:latin typeface="Arial" pitchFamily="34" charset="0"/>
                  <a:ea typeface="微軟正黑體"/>
                  <a:cs typeface="Arial" pitchFamily="34" charset="0"/>
                </a:rPr>
                <a:t>    </a:t>
              </a:r>
            </a:p>
            <a:p>
              <a:pPr marL="319310" indent="-319310" defTabSz="1702979">
                <a:defRPr/>
              </a:pPr>
              <a:endParaRPr lang="zh-TW" altLang="en-US" sz="2607" b="1" kern="0" dirty="0">
                <a:solidFill>
                  <a:prstClr val="black"/>
                </a:solidFill>
                <a:latin typeface="Arial" pitchFamily="34" charset="0"/>
                <a:ea typeface="微軟正黑體"/>
                <a:cs typeface="Arial" pitchFamily="34" charset="0"/>
              </a:endParaRPr>
            </a:p>
          </p:txBody>
        </p:sp>
        <p:sp>
          <p:nvSpPr>
            <p:cNvPr id="146" name="矩形 145">
              <a:extLst>
                <a:ext uri="{FF2B5EF4-FFF2-40B4-BE49-F238E27FC236}">
                  <a16:creationId xmlns:a16="http://schemas.microsoft.com/office/drawing/2014/main" id="{DF882DD1-FF78-4B9E-9A21-943EDD8AD6A6}"/>
                </a:ext>
              </a:extLst>
            </p:cNvPr>
            <p:cNvSpPr/>
            <p:nvPr/>
          </p:nvSpPr>
          <p:spPr>
            <a:xfrm>
              <a:off x="9778639" y="1827342"/>
              <a:ext cx="1153190" cy="521879"/>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Drug response</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NGS analysis</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Big data</a:t>
              </a:r>
            </a:p>
          </p:txBody>
        </p:sp>
        <p:sp>
          <p:nvSpPr>
            <p:cNvPr id="147" name="矩形 146">
              <a:extLst>
                <a:ext uri="{FF2B5EF4-FFF2-40B4-BE49-F238E27FC236}">
                  <a16:creationId xmlns:a16="http://schemas.microsoft.com/office/drawing/2014/main" id="{C4C6CFB4-B1AF-435B-853C-3AF2FEB35184}"/>
                </a:ext>
              </a:extLst>
            </p:cNvPr>
            <p:cNvSpPr/>
            <p:nvPr/>
          </p:nvSpPr>
          <p:spPr>
            <a:xfrm>
              <a:off x="2588888" y="3554933"/>
              <a:ext cx="1361699" cy="521879"/>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Antigen structure </a:t>
              </a:r>
            </a:p>
            <a:p>
              <a:pPr defTabSz="1702979">
                <a:defRPr/>
              </a:pPr>
              <a:r>
                <a:rPr lang="en-US" altLang="zh-TW" sz="2607" b="1" kern="0" dirty="0">
                  <a:solidFill>
                    <a:prstClr val="black"/>
                  </a:solidFill>
                  <a:latin typeface="Arial" pitchFamily="34" charset="0"/>
                  <a:ea typeface="微軟正黑體"/>
                  <a:cs typeface="Arial" pitchFamily="34" charset="0"/>
                </a:rPr>
                <a:t>   design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Protein modeling</a:t>
              </a:r>
            </a:p>
          </p:txBody>
        </p:sp>
        <p:sp>
          <p:nvSpPr>
            <p:cNvPr id="148" name="矩形 147">
              <a:extLst>
                <a:ext uri="{FF2B5EF4-FFF2-40B4-BE49-F238E27FC236}">
                  <a16:creationId xmlns:a16="http://schemas.microsoft.com/office/drawing/2014/main" id="{0202B14A-F318-4386-97DF-ECDD0FDDF67F}"/>
                </a:ext>
              </a:extLst>
            </p:cNvPr>
            <p:cNvSpPr/>
            <p:nvPr/>
          </p:nvSpPr>
          <p:spPr>
            <a:xfrm>
              <a:off x="4342443" y="3558728"/>
              <a:ext cx="1794444" cy="521879"/>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Antigen-antibody binding prediction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Antibody engineering</a:t>
              </a:r>
            </a:p>
          </p:txBody>
        </p:sp>
        <p:sp>
          <p:nvSpPr>
            <p:cNvPr id="149" name="矩形 148">
              <a:extLst>
                <a:ext uri="{FF2B5EF4-FFF2-40B4-BE49-F238E27FC236}">
                  <a16:creationId xmlns:a16="http://schemas.microsoft.com/office/drawing/2014/main" id="{F7488DCD-069C-438A-B5A7-1CD5C04A5DE9}"/>
                </a:ext>
              </a:extLst>
            </p:cNvPr>
            <p:cNvSpPr/>
            <p:nvPr/>
          </p:nvSpPr>
          <p:spPr>
            <a:xfrm>
              <a:off x="6144416" y="3565142"/>
              <a:ext cx="1794444" cy="198749"/>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Affinity maturation</a:t>
              </a:r>
            </a:p>
          </p:txBody>
        </p:sp>
        <p:sp>
          <p:nvSpPr>
            <p:cNvPr id="150" name="矩形 149">
              <a:extLst>
                <a:ext uri="{FF2B5EF4-FFF2-40B4-BE49-F238E27FC236}">
                  <a16:creationId xmlns:a16="http://schemas.microsoft.com/office/drawing/2014/main" id="{9AC068AC-3F5A-4EE0-9682-2A06B94466BE}"/>
                </a:ext>
              </a:extLst>
            </p:cNvPr>
            <p:cNvSpPr/>
            <p:nvPr/>
          </p:nvSpPr>
          <p:spPr>
            <a:xfrm>
              <a:off x="937733" y="4691565"/>
              <a:ext cx="1584098" cy="845010"/>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HLA</a:t>
              </a:r>
              <a:r>
                <a:rPr lang="zh-TW" altLang="en-US" sz="2607" b="1" kern="0" dirty="0">
                  <a:solidFill>
                    <a:prstClr val="black"/>
                  </a:solidFill>
                  <a:latin typeface="Arial" pitchFamily="34" charset="0"/>
                  <a:ea typeface="微軟正黑體"/>
                  <a:cs typeface="Arial" pitchFamily="34" charset="0"/>
                </a:rPr>
                <a:t> </a:t>
              </a:r>
              <a:r>
                <a:rPr lang="en-US" altLang="zh-TW" sz="2607" b="1" kern="0" dirty="0">
                  <a:solidFill>
                    <a:prstClr val="black"/>
                  </a:solidFill>
                  <a:latin typeface="Arial" pitchFamily="34" charset="0"/>
                  <a:ea typeface="微軟正黑體"/>
                  <a:cs typeface="Arial" pitchFamily="34" charset="0"/>
                </a:rPr>
                <a:t>typing</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Variant calling</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cs typeface="Arial" pitchFamily="34" charset="0"/>
                </a:rPr>
                <a:t>Neoantigens selection</a:t>
              </a:r>
              <a:endParaRPr lang="en-US" altLang="zh-TW" sz="2607" b="1" kern="0" dirty="0">
                <a:solidFill>
                  <a:prstClr val="black"/>
                </a:solidFill>
                <a:latin typeface="Arial" pitchFamily="34" charset="0"/>
                <a:ea typeface="微軟正黑體"/>
                <a:cs typeface="Arial" pitchFamily="34" charset="0"/>
              </a:endParaRPr>
            </a:p>
            <a:p>
              <a:pPr marL="319310" indent="-319310" defTabSz="1702979">
                <a:buFont typeface="Arial" panose="020B0604020202020204" pitchFamily="34" charset="0"/>
                <a:buChar char="•"/>
                <a:defRPr/>
              </a:pPr>
              <a:endParaRPr lang="en-US" altLang="zh-TW" sz="2607" b="1" kern="0" dirty="0">
                <a:solidFill>
                  <a:prstClr val="black"/>
                </a:solidFill>
                <a:latin typeface="Arial" pitchFamily="34" charset="0"/>
                <a:ea typeface="微軟正黑體"/>
                <a:cs typeface="Arial" pitchFamily="34" charset="0"/>
              </a:endParaRPr>
            </a:p>
          </p:txBody>
        </p:sp>
        <p:sp>
          <p:nvSpPr>
            <p:cNvPr id="151" name="矩形 150">
              <a:extLst>
                <a:ext uri="{FF2B5EF4-FFF2-40B4-BE49-F238E27FC236}">
                  <a16:creationId xmlns:a16="http://schemas.microsoft.com/office/drawing/2014/main" id="{43B5F0E9-C529-45EA-AC4A-56A130E2F555}"/>
                </a:ext>
              </a:extLst>
            </p:cNvPr>
            <p:cNvSpPr/>
            <p:nvPr/>
          </p:nvSpPr>
          <p:spPr>
            <a:xfrm>
              <a:off x="2526967" y="4700325"/>
              <a:ext cx="1794444" cy="360314"/>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HLA</a:t>
              </a:r>
              <a:r>
                <a:rPr lang="zh-TW" altLang="en-US" sz="2607" b="1" kern="0" dirty="0">
                  <a:solidFill>
                    <a:prstClr val="black"/>
                  </a:solidFill>
                  <a:latin typeface="Arial" pitchFamily="34" charset="0"/>
                  <a:ea typeface="微軟正黑體"/>
                  <a:cs typeface="Arial" pitchFamily="34" charset="0"/>
                </a:rPr>
                <a:t> </a:t>
              </a:r>
              <a:r>
                <a:rPr lang="en-US" altLang="zh-TW" sz="2607" b="1" kern="0" dirty="0">
                  <a:solidFill>
                    <a:prstClr val="black"/>
                  </a:solidFill>
                  <a:latin typeface="Arial" pitchFamily="34" charset="0"/>
                  <a:ea typeface="微軟正黑體"/>
                  <a:cs typeface="Arial" pitchFamily="34" charset="0"/>
                </a:rPr>
                <a:t>binding prediction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T-cell recognition</a:t>
              </a:r>
            </a:p>
          </p:txBody>
        </p:sp>
        <p:sp>
          <p:nvSpPr>
            <p:cNvPr id="152" name="矩形 151">
              <a:extLst>
                <a:ext uri="{FF2B5EF4-FFF2-40B4-BE49-F238E27FC236}">
                  <a16:creationId xmlns:a16="http://schemas.microsoft.com/office/drawing/2014/main" id="{DD4661AD-A8B4-4EB2-8B3A-4F30D54FB475}"/>
                </a:ext>
              </a:extLst>
            </p:cNvPr>
            <p:cNvSpPr/>
            <p:nvPr/>
          </p:nvSpPr>
          <p:spPr>
            <a:xfrm>
              <a:off x="4304366" y="4709520"/>
              <a:ext cx="1794444" cy="360314"/>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5’, 3’ UTR design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Codon optimization</a:t>
              </a:r>
            </a:p>
          </p:txBody>
        </p:sp>
        <p:sp>
          <p:nvSpPr>
            <p:cNvPr id="153" name="矩形: 圓角 152">
              <a:extLst>
                <a:ext uri="{FF2B5EF4-FFF2-40B4-BE49-F238E27FC236}">
                  <a16:creationId xmlns:a16="http://schemas.microsoft.com/office/drawing/2014/main" id="{1774F1C6-DBDF-4435-8388-E9C1136B8A2F}"/>
                </a:ext>
              </a:extLst>
            </p:cNvPr>
            <p:cNvSpPr/>
            <p:nvPr/>
          </p:nvSpPr>
          <p:spPr>
            <a:xfrm>
              <a:off x="737331" y="1410519"/>
              <a:ext cx="1695099" cy="366434"/>
            </a:xfrm>
            <a:prstGeom prst="roundRect">
              <a:avLst>
                <a:gd name="adj" fmla="val 50000"/>
              </a:avLst>
            </a:prstGeom>
            <a:solidFill>
              <a:srgbClr val="C0504D"/>
            </a:solidFill>
            <a:ln w="12700" cap="flat" cmpd="sng" algn="ctr">
              <a:noFill/>
              <a:prstDash val="solid"/>
            </a:ln>
            <a:effectLst/>
          </p:spPr>
          <p:txBody>
            <a:bodyPr rtlCol="0" anchor="ctr"/>
            <a:lstStyle/>
            <a:p>
              <a:pPr algn="ctr" defTabSz="2270638">
                <a:defRPr/>
              </a:pPr>
              <a:r>
                <a:rPr lang="en-US" altLang="zh-TW" sz="3973" kern="0" dirty="0">
                  <a:solidFill>
                    <a:prstClr val="white"/>
                  </a:solidFill>
                  <a:latin typeface="Arial"/>
                  <a:ea typeface="微軟正黑體"/>
                </a:rPr>
                <a:t>Repurposing</a:t>
              </a:r>
            </a:p>
          </p:txBody>
        </p:sp>
        <p:sp>
          <p:nvSpPr>
            <p:cNvPr id="155" name="矩形 154">
              <a:extLst>
                <a:ext uri="{FF2B5EF4-FFF2-40B4-BE49-F238E27FC236}">
                  <a16:creationId xmlns:a16="http://schemas.microsoft.com/office/drawing/2014/main" id="{9E233790-0DE7-46BA-8AAB-F549F3C93C7F}"/>
                </a:ext>
              </a:extLst>
            </p:cNvPr>
            <p:cNvSpPr/>
            <p:nvPr/>
          </p:nvSpPr>
          <p:spPr>
            <a:xfrm>
              <a:off x="4325328" y="5709138"/>
              <a:ext cx="1794444" cy="683444"/>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5’, 3’ UTR design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Codon optimization</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Secondary structure prediction</a:t>
              </a:r>
            </a:p>
          </p:txBody>
        </p:sp>
        <p:sp>
          <p:nvSpPr>
            <p:cNvPr id="156" name="矩形 155">
              <a:extLst>
                <a:ext uri="{FF2B5EF4-FFF2-40B4-BE49-F238E27FC236}">
                  <a16:creationId xmlns:a16="http://schemas.microsoft.com/office/drawing/2014/main" id="{1A082E9F-FD11-417B-8196-99608EC8A48C}"/>
                </a:ext>
              </a:extLst>
            </p:cNvPr>
            <p:cNvSpPr/>
            <p:nvPr/>
          </p:nvSpPr>
          <p:spPr>
            <a:xfrm>
              <a:off x="2553600" y="5712036"/>
              <a:ext cx="1794444" cy="360314"/>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Off-target analysis</a:t>
              </a:r>
            </a:p>
            <a:p>
              <a:pPr marL="319310" indent="-319310" defTabSz="1702979">
                <a:buFont typeface="Arial" panose="020B0604020202020204" pitchFamily="34" charset="0"/>
                <a:buChar char="•"/>
                <a:defRPr/>
              </a:pPr>
              <a:endParaRPr lang="en-US" altLang="zh-TW" sz="2607" b="1" kern="0" dirty="0">
                <a:solidFill>
                  <a:prstClr val="black"/>
                </a:solidFill>
                <a:latin typeface="Arial" pitchFamily="34" charset="0"/>
                <a:ea typeface="微軟正黑體"/>
                <a:cs typeface="Arial" pitchFamily="34" charset="0"/>
              </a:endParaRPr>
            </a:p>
          </p:txBody>
        </p:sp>
        <p:sp>
          <p:nvSpPr>
            <p:cNvPr id="157" name="矩形 156">
              <a:extLst>
                <a:ext uri="{FF2B5EF4-FFF2-40B4-BE49-F238E27FC236}">
                  <a16:creationId xmlns:a16="http://schemas.microsoft.com/office/drawing/2014/main" id="{07C8C5BB-7155-4525-9974-675EC7B10638}"/>
                </a:ext>
              </a:extLst>
            </p:cNvPr>
            <p:cNvSpPr/>
            <p:nvPr/>
          </p:nvSpPr>
          <p:spPr>
            <a:xfrm>
              <a:off x="6119772" y="5712036"/>
              <a:ext cx="1794444" cy="198749"/>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Chemical modification</a:t>
              </a:r>
            </a:p>
          </p:txBody>
        </p:sp>
        <p:sp>
          <p:nvSpPr>
            <p:cNvPr id="161" name="矩形: 圓角 160">
              <a:extLst>
                <a:ext uri="{FF2B5EF4-FFF2-40B4-BE49-F238E27FC236}">
                  <a16:creationId xmlns:a16="http://schemas.microsoft.com/office/drawing/2014/main" id="{A9D7631A-2B84-4525-8143-6DA366366154}"/>
                </a:ext>
              </a:extLst>
            </p:cNvPr>
            <p:cNvSpPr/>
            <p:nvPr/>
          </p:nvSpPr>
          <p:spPr>
            <a:xfrm>
              <a:off x="9938824" y="3112710"/>
              <a:ext cx="1626159" cy="366434"/>
            </a:xfrm>
            <a:prstGeom prst="roundRect">
              <a:avLst>
                <a:gd name="adj" fmla="val 50000"/>
              </a:avLst>
            </a:prstGeom>
            <a:solidFill>
              <a:srgbClr val="8064A2">
                <a:lumMod val="75000"/>
              </a:srgbClr>
            </a:solidFill>
            <a:ln w="12700" cap="flat" cmpd="sng" algn="ctr">
              <a:noFill/>
              <a:prstDash val="solid"/>
            </a:ln>
            <a:effectLst/>
          </p:spPr>
          <p:txBody>
            <a:bodyPr rtlCol="0" anchor="ctr"/>
            <a:lstStyle/>
            <a:p>
              <a:pPr algn="ctr" defTabSz="2270638">
                <a:defRPr/>
              </a:pPr>
              <a:endParaRPr lang="en-US" altLang="zh-TW" sz="4966" kern="0" dirty="0">
                <a:solidFill>
                  <a:prstClr val="white"/>
                </a:solidFill>
                <a:latin typeface="Arial"/>
                <a:ea typeface="微軟正黑體"/>
              </a:endParaRPr>
            </a:p>
          </p:txBody>
        </p:sp>
        <p:sp>
          <p:nvSpPr>
            <p:cNvPr id="163" name="矩形 162">
              <a:extLst>
                <a:ext uri="{FF2B5EF4-FFF2-40B4-BE49-F238E27FC236}">
                  <a16:creationId xmlns:a16="http://schemas.microsoft.com/office/drawing/2014/main" id="{1B17442E-C163-4765-B534-1B66B99B12F2}"/>
                </a:ext>
              </a:extLst>
            </p:cNvPr>
            <p:cNvSpPr/>
            <p:nvPr/>
          </p:nvSpPr>
          <p:spPr>
            <a:xfrm>
              <a:off x="10064004" y="3114490"/>
              <a:ext cx="1753555" cy="283392"/>
            </a:xfrm>
            <a:prstGeom prst="rect">
              <a:avLst/>
            </a:prstGeom>
          </p:spPr>
          <p:txBody>
            <a:bodyPr wrap="square">
              <a:spAutoFit/>
            </a:bodyPr>
            <a:lstStyle/>
            <a:p>
              <a:r>
                <a:rPr lang="en-US" altLang="zh-TW" sz="3973" dirty="0">
                  <a:solidFill>
                    <a:prstClr val="white"/>
                  </a:solidFill>
                  <a:latin typeface="Arial"/>
                  <a:ea typeface="微軟正黑體"/>
                </a:rPr>
                <a:t>Clinical</a:t>
              </a:r>
              <a:r>
                <a:rPr lang="zh-TW" altLang="en-US" sz="3973" dirty="0">
                  <a:solidFill>
                    <a:prstClr val="white"/>
                  </a:solidFill>
                  <a:latin typeface="Arial"/>
                  <a:ea typeface="微軟正黑體"/>
                </a:rPr>
                <a:t> </a:t>
              </a:r>
              <a:r>
                <a:rPr lang="en-US" altLang="zh-TW" sz="3973" dirty="0">
                  <a:solidFill>
                    <a:prstClr val="white"/>
                  </a:solidFill>
                  <a:latin typeface="Arial"/>
                  <a:ea typeface="微軟正黑體"/>
                </a:rPr>
                <a:t>Design</a:t>
              </a:r>
              <a:endParaRPr lang="zh-TW" altLang="en-US" sz="3973" dirty="0">
                <a:solidFill>
                  <a:prstClr val="white"/>
                </a:solidFill>
                <a:latin typeface="Arial"/>
                <a:ea typeface="微軟正黑體"/>
              </a:endParaRPr>
            </a:p>
          </p:txBody>
        </p:sp>
        <p:sp>
          <p:nvSpPr>
            <p:cNvPr id="164" name="矩形 163">
              <a:extLst>
                <a:ext uri="{FF2B5EF4-FFF2-40B4-BE49-F238E27FC236}">
                  <a16:creationId xmlns:a16="http://schemas.microsoft.com/office/drawing/2014/main" id="{F98C07B3-886A-44B8-97F7-C850D841CF5B}"/>
                </a:ext>
              </a:extLst>
            </p:cNvPr>
            <p:cNvSpPr/>
            <p:nvPr/>
          </p:nvSpPr>
          <p:spPr>
            <a:xfrm>
              <a:off x="9786934" y="3565142"/>
              <a:ext cx="1198378" cy="683444"/>
            </a:xfrm>
            <a:prstGeom prst="rect">
              <a:avLst/>
            </a:prstGeom>
          </p:spPr>
          <p:txBody>
            <a:bodyPr wrap="non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Real world data</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Bioinformatics</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NGS analysis</a:t>
              </a:r>
            </a:p>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ea typeface="微軟正黑體"/>
                  <a:cs typeface="Arial" pitchFamily="34" charset="0"/>
                </a:rPr>
                <a:t>Big data</a:t>
              </a:r>
            </a:p>
          </p:txBody>
        </p:sp>
        <p:sp>
          <p:nvSpPr>
            <p:cNvPr id="165" name="矩形: 圓角 164">
              <a:extLst>
                <a:ext uri="{FF2B5EF4-FFF2-40B4-BE49-F238E27FC236}">
                  <a16:creationId xmlns:a16="http://schemas.microsoft.com/office/drawing/2014/main" id="{8EF50DE7-9B42-497C-B9E7-877B4092AEC5}"/>
                </a:ext>
              </a:extLst>
            </p:cNvPr>
            <p:cNvSpPr/>
            <p:nvPr/>
          </p:nvSpPr>
          <p:spPr>
            <a:xfrm>
              <a:off x="737331" y="2585412"/>
              <a:ext cx="2721134" cy="366434"/>
            </a:xfrm>
            <a:prstGeom prst="roundRect">
              <a:avLst>
                <a:gd name="adj" fmla="val 50000"/>
              </a:avLst>
            </a:prstGeom>
            <a:solidFill>
              <a:srgbClr val="FFC000"/>
            </a:solidFill>
            <a:ln w="12700" cap="flat" cmpd="sng" algn="ctr">
              <a:noFill/>
              <a:prstDash val="solid"/>
            </a:ln>
            <a:effectLst/>
          </p:spPr>
          <p:txBody>
            <a:bodyPr rtlCol="0" anchor="ctr"/>
            <a:lstStyle/>
            <a:p>
              <a:pPr algn="ctr" defTabSz="2270638">
                <a:defRPr/>
              </a:pPr>
              <a:r>
                <a:rPr lang="en-US" altLang="zh-TW" sz="3973" kern="0" dirty="0">
                  <a:solidFill>
                    <a:prstClr val="white"/>
                  </a:solidFill>
                  <a:latin typeface="Arial"/>
                  <a:ea typeface="微軟正黑體"/>
                </a:rPr>
                <a:t>Other applications</a:t>
              </a:r>
            </a:p>
          </p:txBody>
        </p:sp>
        <p:sp>
          <p:nvSpPr>
            <p:cNvPr id="167" name="矩形 166">
              <a:extLst>
                <a:ext uri="{FF2B5EF4-FFF2-40B4-BE49-F238E27FC236}">
                  <a16:creationId xmlns:a16="http://schemas.microsoft.com/office/drawing/2014/main" id="{99AAED0C-C32C-49E4-B2A1-F7222A044EB0}"/>
                </a:ext>
              </a:extLst>
            </p:cNvPr>
            <p:cNvSpPr/>
            <p:nvPr/>
          </p:nvSpPr>
          <p:spPr>
            <a:xfrm>
              <a:off x="754817" y="3011550"/>
              <a:ext cx="1585099" cy="360314"/>
            </a:xfrm>
            <a:prstGeom prst="rect">
              <a:avLst/>
            </a:prstGeom>
          </p:spPr>
          <p:txBody>
            <a:bodyPr wrap="square">
              <a:spAutoFit/>
            </a:bodyPr>
            <a:lstStyle/>
            <a:p>
              <a:pPr marL="319310" indent="-319310" defTabSz="1702979">
                <a:buFont typeface="Arial" panose="020B0604020202020204" pitchFamily="34" charset="0"/>
                <a:buChar char="•"/>
                <a:defRPr/>
              </a:pPr>
              <a:r>
                <a:rPr lang="en-US" altLang="zh-TW" sz="2607" b="1" kern="0" dirty="0">
                  <a:solidFill>
                    <a:prstClr val="black"/>
                  </a:solidFill>
                  <a:latin typeface="Arial" pitchFamily="34" charset="0"/>
                  <a:cs typeface="Arial" pitchFamily="34" charset="0"/>
                </a:rPr>
                <a:t>Exosome Target Exploration</a:t>
              </a:r>
            </a:p>
          </p:txBody>
        </p:sp>
      </p:grpSp>
      <p:sp>
        <p:nvSpPr>
          <p:cNvPr id="176" name="文字方塊 27">
            <a:extLst>
              <a:ext uri="{FF2B5EF4-FFF2-40B4-BE49-F238E27FC236}">
                <a16:creationId xmlns:a16="http://schemas.microsoft.com/office/drawing/2014/main" id="{25A385B1-2D01-4139-ABEC-FB6F19659151}"/>
              </a:ext>
            </a:extLst>
          </p:cNvPr>
          <p:cNvSpPr txBox="1">
            <a:spLocks noChangeArrowheads="1"/>
          </p:cNvSpPr>
          <p:nvPr/>
        </p:nvSpPr>
        <p:spPr bwMode="auto">
          <a:xfrm>
            <a:off x="11115242" y="42092750"/>
            <a:ext cx="21384601" cy="5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72" tIns="10136" rIns="20272" bIns="10136">
            <a:spAutoFit/>
          </a:bodyPr>
          <a:lstStyle>
            <a:lvl1pPr eaLnBrk="0" hangingPunct="0">
              <a:defRPr kumimoji="1" sz="400">
                <a:solidFill>
                  <a:schemeClr val="tx1"/>
                </a:solidFill>
                <a:latin typeface="Arial" charset="0"/>
                <a:ea typeface="新細明體" charset="-120"/>
              </a:defRPr>
            </a:lvl1pPr>
            <a:lvl2pPr marL="742950" indent="-285750" eaLnBrk="0" hangingPunct="0">
              <a:defRPr kumimoji="1" sz="400">
                <a:solidFill>
                  <a:schemeClr val="tx1"/>
                </a:solidFill>
                <a:latin typeface="Arial" charset="0"/>
                <a:ea typeface="新細明體" charset="-120"/>
              </a:defRPr>
            </a:lvl2pPr>
            <a:lvl3pPr marL="1143000" indent="-228600" eaLnBrk="0" hangingPunct="0">
              <a:defRPr kumimoji="1" sz="400">
                <a:solidFill>
                  <a:schemeClr val="tx1"/>
                </a:solidFill>
                <a:latin typeface="Arial" charset="0"/>
                <a:ea typeface="新細明體" charset="-120"/>
              </a:defRPr>
            </a:lvl3pPr>
            <a:lvl4pPr marL="1600200" indent="-228600" eaLnBrk="0" hangingPunct="0">
              <a:defRPr kumimoji="1" sz="400">
                <a:solidFill>
                  <a:schemeClr val="tx1"/>
                </a:solidFill>
                <a:latin typeface="Arial" charset="0"/>
                <a:ea typeface="新細明體" charset="-120"/>
              </a:defRPr>
            </a:lvl4pPr>
            <a:lvl5pPr marL="2057400" indent="-228600" eaLnBrk="0" hangingPunct="0">
              <a:defRPr kumimoji="1" sz="400">
                <a:solidFill>
                  <a:schemeClr val="tx1"/>
                </a:solidFill>
                <a:latin typeface="Arial" charset="0"/>
                <a:ea typeface="新細明體"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charset="-120"/>
              </a:defRPr>
            </a:lvl9pPr>
          </a:lstStyle>
          <a:p>
            <a:pPr defTabSz="197061" eaLnBrk="1" fontAlgn="auto" hangingPunct="1">
              <a:lnSpc>
                <a:spcPct val="11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聯絡窗口：  谷中慧  研究員                   </a:t>
            </a:r>
            <a:r>
              <a:rPr kumimoji="0" lang="en-US" altLang="zh-TW" sz="3600" b="1" dirty="0">
                <a:latin typeface="微軟正黑體" panose="020B0604030504040204" pitchFamily="34" charset="-120"/>
                <a:ea typeface="微軟正黑體" panose="020B0604030504040204" pitchFamily="34" charset="-120"/>
              </a:rPr>
              <a:t>(02)7700-3800 ext.5683 </a:t>
            </a:r>
            <a:r>
              <a:rPr kumimoji="0" lang="zh-TW" altLang="en-US" sz="3600" b="1" dirty="0">
                <a:latin typeface="微軟正黑體" panose="020B0604030504040204" pitchFamily="34" charset="-120"/>
                <a:ea typeface="微軟正黑體" panose="020B0604030504040204" pitchFamily="34" charset="-120"/>
              </a:rPr>
              <a:t>  </a:t>
            </a:r>
            <a:r>
              <a:rPr kumimoji="0" lang="en-US" altLang="zh-TW" sz="3600" b="1" dirty="0">
                <a:ln>
                  <a:solidFill>
                    <a:prstClr val="black"/>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a:rPr>
              <a:t></a:t>
            </a:r>
            <a:r>
              <a:rPr kumimoji="0" lang="en-US" altLang="zh-TW" sz="3600" b="1" dirty="0">
                <a:latin typeface="微軟正黑體" panose="020B0604030504040204" pitchFamily="34" charset="-120"/>
                <a:ea typeface="微軟正黑體" panose="020B0604030504040204" pitchFamily="34" charset="-120"/>
                <a:sym typeface="Wingdings"/>
              </a:rPr>
              <a:t> </a:t>
            </a:r>
            <a:r>
              <a:rPr kumimoji="0" lang="zh-TW" altLang="en-US" sz="3600" b="1" dirty="0">
                <a:latin typeface="微軟正黑體" panose="020B0604030504040204" pitchFamily="34" charset="-120"/>
                <a:ea typeface="微軟正黑體" panose="020B0604030504040204" pitchFamily="34" charset="-120"/>
                <a:sym typeface="Wingdings"/>
              </a:rPr>
              <a:t> </a:t>
            </a:r>
            <a:r>
              <a:rPr kumimoji="0" lang="en-US" altLang="zh-TW" sz="3600" b="1" dirty="0">
                <a:latin typeface="微軟正黑體" panose="020B0604030504040204" pitchFamily="34" charset="-120"/>
                <a:ea typeface="微軟正黑體" panose="020B0604030504040204" pitchFamily="34" charset="-120"/>
                <a:sym typeface="Wingdings"/>
              </a:rPr>
              <a:t>chunghui</a:t>
            </a:r>
            <a:r>
              <a:rPr kumimoji="0" lang="en-US" altLang="zh-TW" sz="3600" b="1" dirty="0">
                <a:latin typeface="微軟正黑體" panose="020B0604030504040204" pitchFamily="34" charset="-120"/>
                <a:ea typeface="微軟正黑體" panose="020B0604030504040204" pitchFamily="34" charset="-120"/>
              </a:rPr>
              <a:t>@dcb.org.tw</a:t>
            </a:r>
            <a:r>
              <a:rPr kumimoji="0" lang="zh-TW" altLang="en-US" sz="3600" b="1" dirty="0">
                <a:latin typeface="微軟正黑體" panose="020B0604030504040204" pitchFamily="34" charset="-120"/>
                <a:ea typeface="微軟正黑體" panose="020B0604030504040204" pitchFamily="34" charset="-120"/>
              </a:rPr>
              <a:t> </a:t>
            </a:r>
          </a:p>
        </p:txBody>
      </p:sp>
      <p:sp>
        <p:nvSpPr>
          <p:cNvPr id="63" name="Freeform 70">
            <a:extLst>
              <a:ext uri="{FF2B5EF4-FFF2-40B4-BE49-F238E27FC236}">
                <a16:creationId xmlns:a16="http://schemas.microsoft.com/office/drawing/2014/main" id="{3BAF5C67-2146-4D92-8B5C-2C2ECBF0D0A0}"/>
              </a:ext>
            </a:extLst>
          </p:cNvPr>
          <p:cNvSpPr>
            <a:spLocks/>
          </p:cNvSpPr>
          <p:nvPr/>
        </p:nvSpPr>
        <p:spPr bwMode="auto">
          <a:xfrm>
            <a:off x="389142" y="9073736"/>
            <a:ext cx="9130445" cy="7692919"/>
          </a:xfrm>
          <a:custGeom>
            <a:avLst/>
            <a:gdLst>
              <a:gd name="T0" fmla="*/ 10262 w 11323"/>
              <a:gd name="T1" fmla="*/ 2121 h 2121"/>
              <a:gd name="T2" fmla="*/ 1060 w 11323"/>
              <a:gd name="T3" fmla="*/ 2121 h 2121"/>
              <a:gd name="T4" fmla="*/ 0 w 11323"/>
              <a:gd name="T5" fmla="*/ 1060 h 2121"/>
              <a:gd name="T6" fmla="*/ 0 w 11323"/>
              <a:gd name="T7" fmla="*/ 1060 h 2121"/>
              <a:gd name="T8" fmla="*/ 1060 w 11323"/>
              <a:gd name="T9" fmla="*/ 0 h 2121"/>
              <a:gd name="T10" fmla="*/ 10262 w 11323"/>
              <a:gd name="T11" fmla="*/ 0 h 2121"/>
              <a:gd name="T12" fmla="*/ 11323 w 11323"/>
              <a:gd name="T13" fmla="*/ 1060 h 2121"/>
              <a:gd name="T14" fmla="*/ 11323 w 11323"/>
              <a:gd name="T15" fmla="*/ 1060 h 2121"/>
              <a:gd name="T16" fmla="*/ 10262 w 11323"/>
              <a:gd name="T17" fmla="*/ 2121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3" h="2121">
                <a:moveTo>
                  <a:pt x="10262" y="2121"/>
                </a:moveTo>
                <a:lnTo>
                  <a:pt x="1060" y="2121"/>
                </a:lnTo>
                <a:cubicBezTo>
                  <a:pt x="477" y="2121"/>
                  <a:pt x="0" y="1644"/>
                  <a:pt x="0" y="1060"/>
                </a:cubicBezTo>
                <a:lnTo>
                  <a:pt x="0" y="1060"/>
                </a:lnTo>
                <a:cubicBezTo>
                  <a:pt x="0" y="477"/>
                  <a:pt x="477" y="0"/>
                  <a:pt x="1060" y="0"/>
                </a:cubicBezTo>
                <a:lnTo>
                  <a:pt x="10262" y="0"/>
                </a:lnTo>
                <a:cubicBezTo>
                  <a:pt x="10845" y="0"/>
                  <a:pt x="11323" y="477"/>
                  <a:pt x="11323" y="1060"/>
                </a:cubicBezTo>
                <a:lnTo>
                  <a:pt x="11323" y="1060"/>
                </a:lnTo>
                <a:cubicBezTo>
                  <a:pt x="11323" y="1644"/>
                  <a:pt x="10845" y="2121"/>
                  <a:pt x="10262" y="21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3600" dirty="0">
              <a:latin typeface="Poppins" panose="00000500000000000000" pitchFamily="2" charset="0"/>
            </a:endParaRPr>
          </a:p>
        </p:txBody>
      </p:sp>
      <p:sp>
        <p:nvSpPr>
          <p:cNvPr id="64" name="Freeform 70">
            <a:extLst>
              <a:ext uri="{FF2B5EF4-FFF2-40B4-BE49-F238E27FC236}">
                <a16:creationId xmlns:a16="http://schemas.microsoft.com/office/drawing/2014/main" id="{5885ECA1-66C2-47F9-AF67-77A5864FD29E}"/>
              </a:ext>
            </a:extLst>
          </p:cNvPr>
          <p:cNvSpPr>
            <a:spLocks/>
          </p:cNvSpPr>
          <p:nvPr/>
        </p:nvSpPr>
        <p:spPr bwMode="auto">
          <a:xfrm>
            <a:off x="525779" y="4148272"/>
            <a:ext cx="8919463" cy="4821610"/>
          </a:xfrm>
          <a:custGeom>
            <a:avLst/>
            <a:gdLst>
              <a:gd name="T0" fmla="*/ 10262 w 11323"/>
              <a:gd name="T1" fmla="*/ 2121 h 2121"/>
              <a:gd name="T2" fmla="*/ 1060 w 11323"/>
              <a:gd name="T3" fmla="*/ 2121 h 2121"/>
              <a:gd name="T4" fmla="*/ 0 w 11323"/>
              <a:gd name="T5" fmla="*/ 1060 h 2121"/>
              <a:gd name="T6" fmla="*/ 0 w 11323"/>
              <a:gd name="T7" fmla="*/ 1060 h 2121"/>
              <a:gd name="T8" fmla="*/ 1060 w 11323"/>
              <a:gd name="T9" fmla="*/ 0 h 2121"/>
              <a:gd name="T10" fmla="*/ 10262 w 11323"/>
              <a:gd name="T11" fmla="*/ 0 h 2121"/>
              <a:gd name="T12" fmla="*/ 11323 w 11323"/>
              <a:gd name="T13" fmla="*/ 1060 h 2121"/>
              <a:gd name="T14" fmla="*/ 11323 w 11323"/>
              <a:gd name="T15" fmla="*/ 1060 h 2121"/>
              <a:gd name="T16" fmla="*/ 10262 w 11323"/>
              <a:gd name="T17" fmla="*/ 2121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3" h="2121">
                <a:moveTo>
                  <a:pt x="10262" y="2121"/>
                </a:moveTo>
                <a:lnTo>
                  <a:pt x="1060" y="2121"/>
                </a:lnTo>
                <a:cubicBezTo>
                  <a:pt x="477" y="2121"/>
                  <a:pt x="0" y="1644"/>
                  <a:pt x="0" y="1060"/>
                </a:cubicBezTo>
                <a:lnTo>
                  <a:pt x="0" y="1060"/>
                </a:lnTo>
                <a:cubicBezTo>
                  <a:pt x="0" y="477"/>
                  <a:pt x="477" y="0"/>
                  <a:pt x="1060" y="0"/>
                </a:cubicBezTo>
                <a:lnTo>
                  <a:pt x="10262" y="0"/>
                </a:lnTo>
                <a:cubicBezTo>
                  <a:pt x="10845" y="0"/>
                  <a:pt x="11323" y="477"/>
                  <a:pt x="11323" y="1060"/>
                </a:cubicBezTo>
                <a:lnTo>
                  <a:pt x="11323" y="1060"/>
                </a:lnTo>
                <a:cubicBezTo>
                  <a:pt x="11323" y="1644"/>
                  <a:pt x="10845" y="2121"/>
                  <a:pt x="10262" y="21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3600" dirty="0">
              <a:latin typeface="Poppins" panose="00000500000000000000" pitchFamily="2" charset="0"/>
            </a:endParaRPr>
          </a:p>
        </p:txBody>
      </p:sp>
      <p:grpSp>
        <p:nvGrpSpPr>
          <p:cNvPr id="65" name="群組 64">
            <a:extLst>
              <a:ext uri="{FF2B5EF4-FFF2-40B4-BE49-F238E27FC236}">
                <a16:creationId xmlns:a16="http://schemas.microsoft.com/office/drawing/2014/main" id="{5C8A9A0E-6417-403E-BF04-2B1B6ED36FBE}"/>
              </a:ext>
            </a:extLst>
          </p:cNvPr>
          <p:cNvGrpSpPr/>
          <p:nvPr/>
        </p:nvGrpSpPr>
        <p:grpSpPr>
          <a:xfrm>
            <a:off x="4667267" y="4105464"/>
            <a:ext cx="21616161" cy="12310189"/>
            <a:chOff x="1594677" y="369272"/>
            <a:chExt cx="9405254" cy="6119456"/>
          </a:xfrm>
        </p:grpSpPr>
        <p:graphicFrame>
          <p:nvGraphicFramePr>
            <p:cNvPr id="66" name="圖表 65">
              <a:extLst>
                <a:ext uri="{FF2B5EF4-FFF2-40B4-BE49-F238E27FC236}">
                  <a16:creationId xmlns:a16="http://schemas.microsoft.com/office/drawing/2014/main" id="{86D88943-59CA-49D2-A6F1-BCB6B31E5147}"/>
                </a:ext>
              </a:extLst>
            </p:cNvPr>
            <p:cNvGraphicFramePr/>
            <p:nvPr>
              <p:extLst>
                <p:ext uri="{D42A27DB-BD31-4B8C-83A1-F6EECF244321}">
                  <p14:modId xmlns:p14="http://schemas.microsoft.com/office/powerpoint/2010/main" val="3457306803"/>
                </p:ext>
              </p:extLst>
            </p:nvPr>
          </p:nvGraphicFramePr>
          <p:xfrm>
            <a:off x="1594677" y="369272"/>
            <a:ext cx="9405254" cy="6119456"/>
          </p:xfrm>
          <a:graphic>
            <a:graphicData uri="http://schemas.openxmlformats.org/drawingml/2006/chart">
              <c:chart xmlns:c="http://schemas.openxmlformats.org/drawingml/2006/chart" xmlns:r="http://schemas.openxmlformats.org/officeDocument/2006/relationships" r:id="rId5"/>
            </a:graphicData>
          </a:graphic>
        </p:graphicFrame>
        <p:sp>
          <p:nvSpPr>
            <p:cNvPr id="67" name="矩形 66">
              <a:extLst>
                <a:ext uri="{FF2B5EF4-FFF2-40B4-BE49-F238E27FC236}">
                  <a16:creationId xmlns:a16="http://schemas.microsoft.com/office/drawing/2014/main" id="{A539FC2A-D7F5-4443-8590-C27BDF2C2B11}"/>
                </a:ext>
              </a:extLst>
            </p:cNvPr>
            <p:cNvSpPr/>
            <p:nvPr/>
          </p:nvSpPr>
          <p:spPr>
            <a:xfrm>
              <a:off x="4368628" y="1308229"/>
              <a:ext cx="1936354" cy="1422874"/>
            </a:xfrm>
            <a:prstGeom prst="rect">
              <a:avLst/>
            </a:prstGeom>
          </p:spPr>
          <p:txBody>
            <a:bodyPr wrap="square">
              <a:spAutoFit/>
            </a:bodyPr>
            <a:lstStyle/>
            <a:p>
              <a:pPr algn="ctr" defTabSz="829713">
                <a:lnSpc>
                  <a:spcPct val="90000"/>
                </a:lnSpc>
                <a:spcBef>
                  <a:spcPct val="0"/>
                </a:spcBef>
                <a:defRPr/>
              </a:pPr>
              <a:r>
                <a:rPr lang="en-US" altLang="zh-TW" sz="4000" b="1" kern="0" dirty="0">
                  <a:latin typeface="Arial" panose="020B0604020202020204" pitchFamily="34" charset="0"/>
                  <a:ea typeface="微軟正黑體"/>
                  <a:cs typeface="Arial" panose="020B0604020202020204" pitchFamily="34" charset="0"/>
                </a:rPr>
                <a:t>AI-aided drug design </a:t>
              </a:r>
            </a:p>
            <a:p>
              <a:pPr algn="ctr" defTabSz="829713">
                <a:lnSpc>
                  <a:spcPct val="90000"/>
                </a:lnSpc>
                <a:spcBef>
                  <a:spcPct val="0"/>
                </a:spcBef>
                <a:defRPr/>
              </a:pPr>
              <a:r>
                <a:rPr lang="en-US" altLang="zh-TW" sz="4000" b="1" kern="0" dirty="0">
                  <a:latin typeface="Arial" panose="020B0604020202020204" pitchFamily="34" charset="0"/>
                  <a:ea typeface="微軟正黑體"/>
                  <a:cs typeface="Arial" panose="020B0604020202020204" pitchFamily="34" charset="0"/>
                </a:rPr>
                <a:t>&amp;</a:t>
              </a:r>
            </a:p>
            <a:p>
              <a:pPr algn="ctr" defTabSz="829713">
                <a:lnSpc>
                  <a:spcPct val="90000"/>
                </a:lnSpc>
                <a:spcBef>
                  <a:spcPct val="0"/>
                </a:spcBef>
                <a:defRPr/>
              </a:pPr>
              <a:r>
                <a:rPr lang="en-US" altLang="zh-TW" sz="4000" b="1" kern="0" dirty="0">
                  <a:latin typeface="Arial" panose="020B0604020202020204" pitchFamily="34" charset="0"/>
                  <a:ea typeface="微軟正黑體"/>
                  <a:cs typeface="Arial" panose="020B0604020202020204" pitchFamily="34" charset="0"/>
                </a:rPr>
                <a:t> biomarker discovery</a:t>
              </a:r>
            </a:p>
          </p:txBody>
        </p:sp>
        <p:sp>
          <p:nvSpPr>
            <p:cNvPr id="68" name="文字方塊 67">
              <a:extLst>
                <a:ext uri="{FF2B5EF4-FFF2-40B4-BE49-F238E27FC236}">
                  <a16:creationId xmlns:a16="http://schemas.microsoft.com/office/drawing/2014/main" id="{3AB3DC56-237D-430C-9274-1B92DE7AAE84}"/>
                </a:ext>
              </a:extLst>
            </p:cNvPr>
            <p:cNvSpPr txBox="1"/>
            <p:nvPr/>
          </p:nvSpPr>
          <p:spPr>
            <a:xfrm>
              <a:off x="6659561" y="1828129"/>
              <a:ext cx="1545455" cy="573740"/>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altLang="zh-TW" sz="3200" b="1" i="1" kern="0" dirty="0">
                  <a:latin typeface="Arial" panose="020B0604020202020204" pitchFamily="34" charset="0"/>
                  <a:ea typeface="微軟正黑體"/>
                  <a:cs typeface="Arial" panose="020B0604020202020204" pitchFamily="34" charset="0"/>
                </a:rPr>
                <a:t>In-vivo</a:t>
              </a:r>
              <a:r>
                <a:rPr lang="en-US" altLang="zh-TW" sz="3200" b="1" kern="0" dirty="0">
                  <a:latin typeface="Arial" panose="020B0604020202020204" pitchFamily="34" charset="0"/>
                  <a:ea typeface="微軟正黑體"/>
                  <a:cs typeface="Arial" panose="020B0604020202020204" pitchFamily="34" charset="0"/>
                </a:rPr>
                <a:t> Study </a:t>
              </a:r>
            </a:p>
            <a:p>
              <a:pPr marL="176213" indent="-176213">
                <a:spcAft>
                  <a:spcPts val="600"/>
                </a:spcAft>
                <a:buFont typeface="Arial" panose="020B0604020202020204" pitchFamily="34" charset="0"/>
                <a:buChar char="•"/>
              </a:pPr>
              <a:r>
                <a:rPr lang="en-US" altLang="zh-TW" sz="3200" b="1" i="1" kern="0" dirty="0">
                  <a:latin typeface="Arial" panose="020B0604020202020204" pitchFamily="34" charset="0"/>
                  <a:ea typeface="微軟正黑體"/>
                  <a:cs typeface="Arial" panose="020B0604020202020204" pitchFamily="34" charset="0"/>
                </a:rPr>
                <a:t>Ex-vivo</a:t>
              </a:r>
              <a:r>
                <a:rPr lang="en-US" altLang="zh-TW" sz="3200" b="1" kern="0" dirty="0">
                  <a:latin typeface="Arial" panose="020B0604020202020204" pitchFamily="34" charset="0"/>
                  <a:ea typeface="微軟正黑體"/>
                  <a:cs typeface="Arial" panose="020B0604020202020204" pitchFamily="34" charset="0"/>
                </a:rPr>
                <a:t> Study </a:t>
              </a:r>
              <a:endParaRPr lang="en-US" altLang="zh-TW" sz="3600" b="1" kern="0" dirty="0">
                <a:latin typeface="Arial" panose="020B0604020202020204" pitchFamily="34" charset="0"/>
                <a:ea typeface="微軟正黑體"/>
                <a:cs typeface="Arial" panose="020B0604020202020204" pitchFamily="34" charset="0"/>
              </a:endParaRPr>
            </a:p>
          </p:txBody>
        </p:sp>
        <p:sp>
          <p:nvSpPr>
            <p:cNvPr id="69" name="矩形 68">
              <a:extLst>
                <a:ext uri="{FF2B5EF4-FFF2-40B4-BE49-F238E27FC236}">
                  <a16:creationId xmlns:a16="http://schemas.microsoft.com/office/drawing/2014/main" id="{ABCBE852-EF84-4692-9F3C-7A36C0947FC9}"/>
                </a:ext>
              </a:extLst>
            </p:cNvPr>
            <p:cNvSpPr/>
            <p:nvPr/>
          </p:nvSpPr>
          <p:spPr>
            <a:xfrm>
              <a:off x="6380408" y="1302849"/>
              <a:ext cx="1735449" cy="321294"/>
            </a:xfrm>
            <a:prstGeom prst="rect">
              <a:avLst/>
            </a:prstGeom>
          </p:spPr>
          <p:txBody>
            <a:bodyPr wrap="square">
              <a:spAutoFit/>
            </a:bodyPr>
            <a:lstStyle/>
            <a:p>
              <a:pPr algn="ctr" defTabSz="829713">
                <a:lnSpc>
                  <a:spcPct val="90000"/>
                </a:lnSpc>
                <a:spcBef>
                  <a:spcPct val="0"/>
                </a:spcBef>
                <a:defRPr/>
              </a:pPr>
              <a:r>
                <a:rPr lang="en-US" altLang="zh-TW" sz="4000" b="1" kern="0" dirty="0">
                  <a:latin typeface="Arial" panose="020B0604020202020204" pitchFamily="34" charset="0"/>
                  <a:ea typeface="微軟正黑體"/>
                  <a:cs typeface="Arial" panose="020B0604020202020204" pitchFamily="34" charset="0"/>
                </a:rPr>
                <a:t>Pharmacology</a:t>
              </a:r>
            </a:p>
          </p:txBody>
        </p:sp>
        <p:sp>
          <p:nvSpPr>
            <p:cNvPr id="70" name="矩形 69">
              <a:extLst>
                <a:ext uri="{FF2B5EF4-FFF2-40B4-BE49-F238E27FC236}">
                  <a16:creationId xmlns:a16="http://schemas.microsoft.com/office/drawing/2014/main" id="{436B506A-EE72-4228-9CCA-5F0706A40A7F}"/>
                </a:ext>
              </a:extLst>
            </p:cNvPr>
            <p:cNvSpPr/>
            <p:nvPr/>
          </p:nvSpPr>
          <p:spPr>
            <a:xfrm>
              <a:off x="3748186" y="3233780"/>
              <a:ext cx="1728360" cy="337415"/>
            </a:xfrm>
            <a:prstGeom prst="rect">
              <a:avLst/>
            </a:prstGeom>
          </p:spPr>
          <p:txBody>
            <a:bodyPr wrap="square">
              <a:spAutoFit/>
            </a:bodyPr>
            <a:lstStyle/>
            <a:p>
              <a:pPr algn="ctr" defTabSz="829713">
                <a:lnSpc>
                  <a:spcPct val="90000"/>
                </a:lnSpc>
                <a:spcBef>
                  <a:spcPct val="0"/>
                </a:spcBef>
                <a:spcAft>
                  <a:spcPct val="35000"/>
                </a:spcAft>
                <a:defRPr/>
              </a:pPr>
              <a:r>
                <a:rPr lang="en-US" altLang="zh-TW" sz="4000" b="1" kern="0" dirty="0">
                  <a:latin typeface="Arial" panose="020B0604020202020204" pitchFamily="34" charset="0"/>
                  <a:ea typeface="微軟正黑體"/>
                  <a:cs typeface="Arial" panose="020B0604020202020204" pitchFamily="34" charset="0"/>
                </a:rPr>
                <a:t>DMPK</a:t>
              </a:r>
            </a:p>
          </p:txBody>
        </p:sp>
        <p:sp>
          <p:nvSpPr>
            <p:cNvPr id="71" name="文字方塊 70">
              <a:extLst>
                <a:ext uri="{FF2B5EF4-FFF2-40B4-BE49-F238E27FC236}">
                  <a16:creationId xmlns:a16="http://schemas.microsoft.com/office/drawing/2014/main" id="{E0363B61-3BE4-4663-86C7-4C58AADE00F9}"/>
                </a:ext>
              </a:extLst>
            </p:cNvPr>
            <p:cNvSpPr txBox="1"/>
            <p:nvPr/>
          </p:nvSpPr>
          <p:spPr>
            <a:xfrm>
              <a:off x="3907975" y="3567952"/>
              <a:ext cx="1788798" cy="1017432"/>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altLang="zh-TW" sz="3200" b="1" i="1" kern="0" dirty="0">
                  <a:latin typeface="Arial" panose="020B0604020202020204" pitchFamily="34" charset="0"/>
                  <a:ea typeface="微軟正黑體"/>
                  <a:cs typeface="Arial" panose="020B0604020202020204" pitchFamily="34" charset="0"/>
                </a:rPr>
                <a:t>In vitro </a:t>
              </a:r>
              <a:r>
                <a:rPr lang="en-US" altLang="zh-TW" sz="3200" b="1" kern="0" dirty="0">
                  <a:latin typeface="Arial" panose="020B0604020202020204" pitchFamily="34" charset="0"/>
                  <a:ea typeface="微軟正黑體"/>
                  <a:cs typeface="Arial" panose="020B0604020202020204" pitchFamily="34" charset="0"/>
                </a:rPr>
                <a:t>ADME</a:t>
              </a:r>
            </a:p>
            <a:p>
              <a:pPr marL="176213" indent="-176213">
                <a:spcAft>
                  <a:spcPts val="600"/>
                </a:spcAft>
                <a:buFont typeface="Arial" panose="020B0604020202020204" pitchFamily="34" charset="0"/>
                <a:buChar char="•"/>
              </a:pPr>
              <a:r>
                <a:rPr lang="en-US" altLang="zh-TW" sz="3200" b="1" i="1" kern="0" dirty="0">
                  <a:latin typeface="Arial" panose="020B0604020202020204" pitchFamily="34" charset="0"/>
                  <a:ea typeface="微軟正黑體"/>
                  <a:cs typeface="Arial" panose="020B0604020202020204" pitchFamily="34" charset="0"/>
                </a:rPr>
                <a:t>In vivo </a:t>
              </a:r>
              <a:r>
                <a:rPr lang="en-US" altLang="zh-TW" sz="3200" b="1" kern="0" dirty="0">
                  <a:latin typeface="Arial" panose="020B0604020202020204" pitchFamily="34" charset="0"/>
                  <a:ea typeface="微軟正黑體"/>
                  <a:cs typeface="Arial" panose="020B0604020202020204" pitchFamily="34" charset="0"/>
                </a:rPr>
                <a:t>DMPK</a:t>
              </a:r>
            </a:p>
            <a:p>
              <a:pPr marL="176213" indent="-176213">
                <a:spcAft>
                  <a:spcPts val="600"/>
                </a:spcAft>
                <a:buFont typeface="Arial" panose="020B0604020202020204" pitchFamily="34" charset="0"/>
                <a:buChar char="•"/>
              </a:pPr>
              <a:r>
                <a:rPr lang="en-US" altLang="zh-TW" sz="3200" b="1" kern="0" dirty="0">
                  <a:latin typeface="Arial" panose="020B0604020202020204" pitchFamily="34" charset="0"/>
                  <a:ea typeface="微軟正黑體"/>
                  <a:cs typeface="Arial" panose="020B0604020202020204" pitchFamily="34" charset="0"/>
                </a:rPr>
                <a:t>Biologics Analysis</a:t>
              </a:r>
            </a:p>
            <a:p>
              <a:endParaRPr lang="zh-TW" altLang="en-US" sz="1600" b="1" dirty="0">
                <a:latin typeface="Arial" panose="020B0604020202020204" pitchFamily="34" charset="0"/>
                <a:ea typeface="微軟正黑體"/>
                <a:cs typeface="Arial" panose="020B0604020202020204" pitchFamily="34" charset="0"/>
              </a:endParaRPr>
            </a:p>
          </p:txBody>
        </p:sp>
        <p:sp>
          <p:nvSpPr>
            <p:cNvPr id="72" name="矩形 71">
              <a:extLst>
                <a:ext uri="{FF2B5EF4-FFF2-40B4-BE49-F238E27FC236}">
                  <a16:creationId xmlns:a16="http://schemas.microsoft.com/office/drawing/2014/main" id="{F3E6B903-CEDF-413E-B3EF-7DDD61AC3A0D}"/>
                </a:ext>
              </a:extLst>
            </p:cNvPr>
            <p:cNvSpPr/>
            <p:nvPr/>
          </p:nvSpPr>
          <p:spPr>
            <a:xfrm>
              <a:off x="5441496" y="4417125"/>
              <a:ext cx="1728589" cy="1575872"/>
            </a:xfrm>
            <a:prstGeom prst="rect">
              <a:avLst/>
            </a:prstGeom>
          </p:spPr>
          <p:txBody>
            <a:bodyPr wrap="square">
              <a:spAutoFit/>
            </a:bodyPr>
            <a:lstStyle/>
            <a:p>
              <a:pPr lvl="0" algn="ctr" defTabSz="622300">
                <a:spcBef>
                  <a:spcPct val="0"/>
                </a:spcBef>
                <a:defRPr/>
              </a:pPr>
              <a:r>
                <a:rPr lang="en-US" altLang="zh-TW" sz="4000" b="1" kern="0" dirty="0">
                  <a:latin typeface="Arial" panose="020B0604020202020204" pitchFamily="34" charset="0"/>
                  <a:ea typeface="微軟正黑體"/>
                  <a:cs typeface="Arial" panose="020B0604020202020204" pitchFamily="34" charset="0"/>
                </a:rPr>
                <a:t>Toxicology Pilot Study </a:t>
              </a:r>
            </a:p>
            <a:p>
              <a:pPr lvl="0" algn="ctr" defTabSz="622300">
                <a:spcBef>
                  <a:spcPct val="0"/>
                </a:spcBef>
                <a:defRPr/>
              </a:pPr>
              <a:r>
                <a:rPr lang="en-US" altLang="zh-TW" sz="4000" b="1" kern="0" dirty="0">
                  <a:latin typeface="Arial" panose="020B0604020202020204" pitchFamily="34" charset="0"/>
                  <a:ea typeface="微軟正黑體"/>
                  <a:cs typeface="Arial" panose="020B0604020202020204" pitchFamily="34" charset="0"/>
                </a:rPr>
                <a:t>&amp;  </a:t>
              </a:r>
            </a:p>
            <a:p>
              <a:pPr lvl="0" algn="ctr" defTabSz="622300">
                <a:spcBef>
                  <a:spcPct val="0"/>
                </a:spcBef>
                <a:defRPr/>
              </a:pPr>
              <a:r>
                <a:rPr lang="en-US" altLang="zh-TW" sz="4000" b="1" kern="0" dirty="0">
                  <a:latin typeface="Arial" panose="020B0604020202020204" pitchFamily="34" charset="0"/>
                  <a:ea typeface="微軟正黑體"/>
                  <a:cs typeface="Arial" panose="020B0604020202020204" pitchFamily="34" charset="0"/>
                </a:rPr>
                <a:t>Consultation Service</a:t>
              </a:r>
            </a:p>
          </p:txBody>
        </p:sp>
        <p:sp>
          <p:nvSpPr>
            <p:cNvPr id="73" name="文字方塊 72">
              <a:extLst>
                <a:ext uri="{FF2B5EF4-FFF2-40B4-BE49-F238E27FC236}">
                  <a16:creationId xmlns:a16="http://schemas.microsoft.com/office/drawing/2014/main" id="{0917D9DB-FF5A-41D9-9611-4938DE1D6796}"/>
                </a:ext>
              </a:extLst>
            </p:cNvPr>
            <p:cNvSpPr txBox="1"/>
            <p:nvPr/>
          </p:nvSpPr>
          <p:spPr>
            <a:xfrm>
              <a:off x="7220950" y="3210925"/>
              <a:ext cx="1531899" cy="1790068"/>
            </a:xfrm>
            <a:prstGeom prst="rect">
              <a:avLst/>
            </a:prstGeom>
            <a:noFill/>
          </p:spPr>
          <p:txBody>
            <a:bodyPr wrap="square">
              <a:spAutoFit/>
            </a:bodyPr>
            <a:lstStyle/>
            <a:p>
              <a:r>
                <a:rPr lang="en-US" altLang="zh-TW" sz="3600" b="1" kern="0" dirty="0">
                  <a:latin typeface="Arial" panose="020B0604020202020204" pitchFamily="34" charset="0"/>
                  <a:ea typeface="微軟正黑體"/>
                  <a:cs typeface="Arial" panose="020B0604020202020204" pitchFamily="34" charset="0"/>
                </a:rPr>
                <a:t>Lipid-Based Nanoparticles Technology</a:t>
              </a:r>
              <a:r>
                <a:rPr lang="en-US" altLang="zh-TW" sz="4000" b="1" kern="0" dirty="0">
                  <a:latin typeface="Arial" panose="020B0604020202020204" pitchFamily="34" charset="0"/>
                  <a:ea typeface="微軟正黑體"/>
                  <a:cs typeface="Arial" panose="020B0604020202020204" pitchFamily="34" charset="0"/>
                </a:rPr>
                <a:t> </a:t>
              </a:r>
              <a:r>
                <a:rPr lang="en-US" altLang="zh-TW" sz="3600" b="1" kern="0" dirty="0">
                  <a:latin typeface="Arial" panose="020B0604020202020204" pitchFamily="34" charset="0"/>
                  <a:ea typeface="微軟正黑體"/>
                  <a:cs typeface="Arial" panose="020B0604020202020204" pitchFamily="34" charset="0"/>
                </a:rPr>
                <a:t>Services for </a:t>
              </a:r>
            </a:p>
            <a:p>
              <a:r>
                <a:rPr lang="en-US" altLang="zh-TW" sz="3600" b="1" kern="0" dirty="0">
                  <a:latin typeface="Arial" panose="020B0604020202020204" pitchFamily="34" charset="0"/>
                  <a:ea typeface="微軟正黑體"/>
                  <a:cs typeface="Arial" panose="020B0604020202020204" pitchFamily="34" charset="0"/>
                </a:rPr>
                <a:t>Drug Delivery Systems</a:t>
              </a:r>
            </a:p>
          </p:txBody>
        </p:sp>
      </p:grpSp>
      <p:sp>
        <p:nvSpPr>
          <p:cNvPr id="74" name="TextBox 420">
            <a:extLst>
              <a:ext uri="{FF2B5EF4-FFF2-40B4-BE49-F238E27FC236}">
                <a16:creationId xmlns:a16="http://schemas.microsoft.com/office/drawing/2014/main" id="{D41D67F5-CEA4-4E75-A87C-EDA7368FABD1}"/>
              </a:ext>
            </a:extLst>
          </p:cNvPr>
          <p:cNvSpPr txBox="1"/>
          <p:nvPr/>
        </p:nvSpPr>
        <p:spPr>
          <a:xfrm>
            <a:off x="1030508" y="4232743"/>
            <a:ext cx="7956897" cy="4708981"/>
          </a:xfrm>
          <a:prstGeom prst="rect">
            <a:avLst/>
          </a:prstGeom>
          <a:noFill/>
        </p:spPr>
        <p:txBody>
          <a:bodyPr wrap="square" rtlCol="0">
            <a:spAutoFit/>
          </a:bodyPr>
          <a:lstStyle/>
          <a:p>
            <a:pPr marL="180000" indent="-180000">
              <a:buFont typeface="Arial" panose="020B0604020202020204" pitchFamily="34" charset="0"/>
              <a:buChar char="•"/>
            </a:pPr>
            <a:r>
              <a:rPr lang="en-US" altLang="zh-TW" sz="3200" b="1" dirty="0">
                <a:solidFill>
                  <a:srgbClr val="899B2D"/>
                </a:solidFill>
                <a:latin typeface="Arial" panose="020B0604020202020204" pitchFamily="34" charset="0"/>
                <a:ea typeface="微軟正黑體"/>
                <a:cs typeface="Arial" panose="020B0604020202020204" pitchFamily="34" charset="0"/>
              </a:rPr>
              <a:t>AI application on drug discovery</a:t>
            </a:r>
          </a:p>
          <a:p>
            <a:pPr marL="504000" lvl="1" indent="-266700">
              <a:spcAft>
                <a:spcPts val="300"/>
              </a:spcAft>
              <a:buFont typeface="Wingdings" panose="05000000000000000000" pitchFamily="2" charset="2"/>
              <a:buChar char="ü"/>
            </a:pPr>
            <a:r>
              <a:rPr lang="en-US" altLang="zh-TW" sz="2400" dirty="0">
                <a:latin typeface="Arial"/>
                <a:ea typeface="微軟正黑體"/>
              </a:rPr>
              <a:t>Small molecule drug design</a:t>
            </a:r>
          </a:p>
          <a:p>
            <a:pPr marL="504000" lvl="1" indent="-266700">
              <a:spcAft>
                <a:spcPts val="300"/>
              </a:spcAft>
              <a:buFont typeface="Wingdings" panose="05000000000000000000" pitchFamily="2" charset="2"/>
              <a:buChar char="ü"/>
            </a:pPr>
            <a:r>
              <a:rPr lang="en-US" altLang="zh-TW" sz="2400" dirty="0">
                <a:latin typeface="Arial"/>
                <a:ea typeface="微軟正黑體"/>
              </a:rPr>
              <a:t>Docking &amp; MD analysis</a:t>
            </a:r>
          </a:p>
          <a:p>
            <a:pPr marL="504000" lvl="1" indent="-266700">
              <a:spcAft>
                <a:spcPts val="300"/>
              </a:spcAft>
              <a:buFont typeface="Wingdings" panose="05000000000000000000" pitchFamily="2" charset="2"/>
              <a:buChar char="ü"/>
            </a:pPr>
            <a:r>
              <a:rPr lang="en-US" altLang="zh-TW" sz="2400" dirty="0">
                <a:latin typeface="Arial"/>
                <a:ea typeface="微軟正黑體"/>
              </a:rPr>
              <a:t>Antibody engineering</a:t>
            </a:r>
          </a:p>
          <a:p>
            <a:pPr marL="504000" lvl="1" indent="-266700">
              <a:spcAft>
                <a:spcPts val="300"/>
              </a:spcAft>
              <a:buFont typeface="Wingdings" panose="05000000000000000000" pitchFamily="2" charset="2"/>
              <a:buChar char="ü"/>
            </a:pPr>
            <a:r>
              <a:rPr lang="en-US" altLang="zh-TW" sz="2400" dirty="0">
                <a:latin typeface="Arial"/>
                <a:ea typeface="微軟正黑體"/>
              </a:rPr>
              <a:t>Repurposing drug application</a:t>
            </a:r>
          </a:p>
          <a:p>
            <a:pPr marL="504000" lvl="1" indent="-266700">
              <a:spcAft>
                <a:spcPts val="300"/>
              </a:spcAft>
              <a:buFont typeface="Wingdings" panose="05000000000000000000" pitchFamily="2" charset="2"/>
              <a:buChar char="ü"/>
            </a:pPr>
            <a:r>
              <a:rPr lang="en-US" altLang="zh-TW" sz="2400" dirty="0">
                <a:latin typeface="Arial" panose="020B0604020202020204" pitchFamily="34" charset="0"/>
                <a:cs typeface="Arial" panose="020B0604020202020204" pitchFamily="34" charset="0"/>
              </a:rPr>
              <a:t>Medical imaging analysis</a:t>
            </a:r>
            <a:endParaRPr lang="en-US" altLang="zh-TW" sz="2400" dirty="0">
              <a:latin typeface="Arial" panose="020B0604020202020204" pitchFamily="34" charset="0"/>
              <a:ea typeface="微軟正黑體"/>
              <a:cs typeface="Arial" panose="020B0604020202020204" pitchFamily="34" charset="0"/>
            </a:endParaRPr>
          </a:p>
          <a:p>
            <a:pPr marL="180000" indent="-180000">
              <a:buFont typeface="Arial" panose="020B0604020202020204" pitchFamily="34" charset="0"/>
              <a:buChar char="•"/>
            </a:pPr>
            <a:r>
              <a:rPr lang="en-US" altLang="zh-TW" sz="3200" b="1" dirty="0">
                <a:solidFill>
                  <a:srgbClr val="899B2D"/>
                </a:solidFill>
                <a:latin typeface="Arial" panose="020B0604020202020204" pitchFamily="34" charset="0"/>
                <a:ea typeface="微軟正黑體"/>
                <a:cs typeface="Arial" panose="020B0604020202020204" pitchFamily="34" charset="0"/>
              </a:rPr>
              <a:t>Bioinformatics</a:t>
            </a:r>
          </a:p>
          <a:p>
            <a:pPr marL="504000" lvl="1" indent="-266700">
              <a:spcAft>
                <a:spcPts val="300"/>
              </a:spcAft>
              <a:buFont typeface="Wingdings" panose="05000000000000000000" pitchFamily="2" charset="2"/>
              <a:buChar char="ü"/>
            </a:pPr>
            <a:r>
              <a:rPr lang="en-US" altLang="zh-TW" sz="2400" dirty="0">
                <a:latin typeface="Arial"/>
                <a:ea typeface="微軟正黑體"/>
              </a:rPr>
              <a:t>Biomarker identification</a:t>
            </a:r>
          </a:p>
          <a:p>
            <a:pPr marL="504000" lvl="1" indent="-266700">
              <a:spcAft>
                <a:spcPts val="300"/>
              </a:spcAft>
              <a:buFont typeface="Wingdings" panose="05000000000000000000" pitchFamily="2" charset="2"/>
              <a:buChar char="ü"/>
            </a:pPr>
            <a:r>
              <a:rPr lang="en-US" altLang="zh-TW" sz="2400" dirty="0">
                <a:latin typeface="Arial"/>
                <a:ea typeface="微軟正黑體"/>
              </a:rPr>
              <a:t>Drug target identification</a:t>
            </a:r>
          </a:p>
          <a:p>
            <a:pPr marL="504000" lvl="1" indent="-266700">
              <a:spcAft>
                <a:spcPts val="300"/>
              </a:spcAft>
              <a:buFont typeface="Wingdings" panose="05000000000000000000" pitchFamily="2" charset="2"/>
              <a:buChar char="ü"/>
            </a:pPr>
            <a:r>
              <a:rPr lang="en-US" altLang="zh-TW" sz="2400" dirty="0">
                <a:latin typeface="Arial"/>
                <a:ea typeface="微軟正黑體"/>
              </a:rPr>
              <a:t>New indication identification</a:t>
            </a:r>
          </a:p>
          <a:p>
            <a:pPr marL="504000" lvl="1" indent="-266700">
              <a:spcAft>
                <a:spcPts val="300"/>
              </a:spcAft>
              <a:buFont typeface="Wingdings" panose="05000000000000000000" pitchFamily="2" charset="2"/>
              <a:buChar char="ü"/>
            </a:pPr>
            <a:r>
              <a:rPr lang="en-US" altLang="zh-TW" sz="2400" dirty="0">
                <a:latin typeface="Arial"/>
                <a:ea typeface="微軟正黑體"/>
              </a:rPr>
              <a:t>Clinical trial data analysis</a:t>
            </a:r>
          </a:p>
        </p:txBody>
      </p:sp>
      <p:sp>
        <p:nvSpPr>
          <p:cNvPr id="75" name="矩形 74">
            <a:extLst>
              <a:ext uri="{FF2B5EF4-FFF2-40B4-BE49-F238E27FC236}">
                <a16:creationId xmlns:a16="http://schemas.microsoft.com/office/drawing/2014/main" id="{3AA889DF-FD95-4BDD-B0C2-76A13BA0765E}"/>
              </a:ext>
            </a:extLst>
          </p:cNvPr>
          <p:cNvSpPr/>
          <p:nvPr/>
        </p:nvSpPr>
        <p:spPr>
          <a:xfrm>
            <a:off x="1115161" y="9095008"/>
            <a:ext cx="7640747" cy="5855449"/>
          </a:xfrm>
          <a:prstGeom prst="rect">
            <a:avLst/>
          </a:prstGeom>
        </p:spPr>
        <p:txBody>
          <a:bodyPr wrap="square">
            <a:spAutoFit/>
          </a:bodyPr>
          <a:lstStyle/>
          <a:p>
            <a:pPr marL="180000" indent="-180000">
              <a:buFont typeface="Arial" panose="020B0604020202020204" pitchFamily="34" charset="0"/>
              <a:buChar char="•"/>
            </a:pPr>
            <a:r>
              <a:rPr lang="en-US" altLang="zh-TW" sz="3200" b="1" dirty="0">
                <a:solidFill>
                  <a:srgbClr val="00C0DE"/>
                </a:solidFill>
                <a:latin typeface="Arial" panose="020B0604020202020204" pitchFamily="34" charset="0"/>
                <a:ea typeface="微軟正黑體"/>
                <a:cs typeface="Arial" panose="020B0604020202020204" pitchFamily="34" charset="0"/>
              </a:rPr>
              <a:t>ADME</a:t>
            </a:r>
          </a:p>
          <a:p>
            <a:pPr marL="504000" lvl="1" indent="-266700">
              <a:spcAft>
                <a:spcPts val="300"/>
              </a:spcAft>
              <a:buFont typeface="Wingdings" panose="05000000000000000000" pitchFamily="2" charset="2"/>
              <a:buChar char="ü"/>
            </a:pPr>
            <a:r>
              <a:rPr lang="en-US" altLang="zh-TW" sz="2400" dirty="0">
                <a:latin typeface="Arial"/>
                <a:ea typeface="微軟正黑體"/>
              </a:rPr>
              <a:t>Caco-2 cell permeability and PAMPA-BBB assay</a:t>
            </a:r>
          </a:p>
          <a:p>
            <a:pPr marL="504000" lvl="1" indent="-266700">
              <a:spcAft>
                <a:spcPts val="300"/>
              </a:spcAft>
              <a:buFont typeface="Wingdings" panose="05000000000000000000" pitchFamily="2" charset="2"/>
              <a:buChar char="ü"/>
            </a:pPr>
            <a:r>
              <a:rPr lang="en-US" altLang="zh-TW" sz="2400" dirty="0">
                <a:latin typeface="Arial"/>
                <a:ea typeface="微軟正黑體"/>
              </a:rPr>
              <a:t>Plasma protein binding</a:t>
            </a:r>
          </a:p>
          <a:p>
            <a:pPr marL="504000" lvl="1" indent="-266700">
              <a:spcAft>
                <a:spcPts val="300"/>
              </a:spcAft>
              <a:buFont typeface="Wingdings" panose="05000000000000000000" pitchFamily="2" charset="2"/>
              <a:buChar char="ü"/>
            </a:pPr>
            <a:r>
              <a:rPr lang="en-US" altLang="zh-TW" sz="2400" dirty="0">
                <a:latin typeface="Arial"/>
                <a:ea typeface="微軟正黑體"/>
              </a:rPr>
              <a:t>Metabolic stability assay of Microsomes </a:t>
            </a:r>
            <a:br>
              <a:rPr lang="en-US" altLang="zh-TW" sz="2400" dirty="0">
                <a:latin typeface="Arial"/>
                <a:ea typeface="微軟正黑體"/>
              </a:rPr>
            </a:br>
            <a:r>
              <a:rPr lang="en-US" altLang="zh-TW" sz="2400" dirty="0">
                <a:latin typeface="Arial"/>
                <a:ea typeface="微軟正黑體"/>
              </a:rPr>
              <a:t>(Phase I metabolism) &amp; Hepatocytes </a:t>
            </a:r>
            <a:br>
              <a:rPr lang="en-US" altLang="zh-TW" sz="2400" dirty="0">
                <a:latin typeface="Arial"/>
                <a:ea typeface="微軟正黑體"/>
              </a:rPr>
            </a:br>
            <a:r>
              <a:rPr lang="en-US" altLang="zh-TW" sz="2400" dirty="0">
                <a:latin typeface="Arial"/>
                <a:ea typeface="微軟正黑體"/>
              </a:rPr>
              <a:t>(Phase I &amp; II metabolism)</a:t>
            </a:r>
          </a:p>
          <a:p>
            <a:pPr marL="504000" lvl="1" indent="-266700">
              <a:spcAft>
                <a:spcPts val="300"/>
              </a:spcAft>
              <a:buFont typeface="Wingdings" panose="05000000000000000000" pitchFamily="2" charset="2"/>
              <a:buChar char="ü"/>
            </a:pPr>
            <a:r>
              <a:rPr lang="en-US" altLang="zh-TW" sz="2400" dirty="0">
                <a:latin typeface="Arial"/>
                <a:ea typeface="微軟正黑體"/>
              </a:rPr>
              <a:t>Metabolite profiling &amp; identification (ID)</a:t>
            </a:r>
          </a:p>
          <a:p>
            <a:pPr marL="504000" lvl="1" indent="-266700">
              <a:spcAft>
                <a:spcPts val="300"/>
              </a:spcAft>
              <a:buFont typeface="Wingdings" panose="05000000000000000000" pitchFamily="2" charset="2"/>
              <a:buChar char="ü"/>
            </a:pPr>
            <a:r>
              <a:rPr lang="en-US" altLang="zh-TW" sz="2400" dirty="0">
                <a:latin typeface="Arial"/>
                <a:ea typeface="微軟正黑體"/>
              </a:rPr>
              <a:t>Cytochrome P450 reaction-phenotyping (DDI)</a:t>
            </a:r>
          </a:p>
          <a:p>
            <a:pPr marL="180000" indent="-180000">
              <a:buFont typeface="Arial" panose="020B0604020202020204" pitchFamily="34" charset="0"/>
              <a:buChar char="•"/>
            </a:pPr>
            <a:r>
              <a:rPr lang="en-US" altLang="zh-TW" sz="3200" b="1" dirty="0">
                <a:solidFill>
                  <a:srgbClr val="00C0DE"/>
                </a:solidFill>
                <a:latin typeface="Arial" panose="020B0604020202020204" pitchFamily="34" charset="0"/>
                <a:ea typeface="微軟正黑體"/>
                <a:cs typeface="Arial" panose="020B0604020202020204" pitchFamily="34" charset="0"/>
              </a:rPr>
              <a:t>DMPK</a:t>
            </a:r>
          </a:p>
          <a:p>
            <a:pPr marL="504000" lvl="1" indent="-266700">
              <a:spcAft>
                <a:spcPts val="300"/>
              </a:spcAft>
              <a:buFont typeface="Wingdings" panose="05000000000000000000" pitchFamily="2" charset="2"/>
              <a:buChar char="ü"/>
            </a:pPr>
            <a:r>
              <a:rPr lang="en-US" altLang="zh-TW" sz="2400" dirty="0">
                <a:latin typeface="Arial"/>
                <a:ea typeface="微軟正黑體"/>
              </a:rPr>
              <a:t>Bioavailability (BA)</a:t>
            </a:r>
          </a:p>
          <a:p>
            <a:pPr marL="504000" lvl="1" indent="-266700">
              <a:spcAft>
                <a:spcPts val="300"/>
              </a:spcAft>
              <a:buFont typeface="Wingdings" panose="05000000000000000000" pitchFamily="2" charset="2"/>
              <a:buChar char="ü"/>
            </a:pPr>
            <a:r>
              <a:rPr lang="en-US" altLang="zh-TW" sz="2400" dirty="0">
                <a:latin typeface="Arial"/>
                <a:ea typeface="微軟正黑體"/>
              </a:rPr>
              <a:t>In vivo metabolite identification</a:t>
            </a:r>
          </a:p>
          <a:p>
            <a:pPr marL="504000" lvl="1" indent="-266700">
              <a:spcAft>
                <a:spcPts val="300"/>
              </a:spcAft>
              <a:buFont typeface="Wingdings" panose="05000000000000000000" pitchFamily="2" charset="2"/>
              <a:buChar char="ü"/>
            </a:pPr>
            <a:r>
              <a:rPr lang="en-US" altLang="zh-TW" sz="2400" dirty="0">
                <a:latin typeface="Arial"/>
                <a:ea typeface="微軟正黑體"/>
              </a:rPr>
              <a:t>In vivo drug-drug interaction evaluation</a:t>
            </a:r>
          </a:p>
          <a:p>
            <a:pPr marL="504000" lvl="1" indent="-266700">
              <a:spcAft>
                <a:spcPts val="300"/>
              </a:spcAft>
              <a:buFont typeface="Wingdings" panose="05000000000000000000" pitchFamily="2" charset="2"/>
              <a:buChar char="ü"/>
            </a:pPr>
            <a:r>
              <a:rPr lang="en-US" altLang="zh-TW" sz="2400" dirty="0" err="1">
                <a:latin typeface="Arial"/>
                <a:ea typeface="微軟正黑體"/>
              </a:rPr>
              <a:t>Toxicokinetics</a:t>
            </a:r>
            <a:r>
              <a:rPr lang="en-US" altLang="zh-TW" sz="2400" dirty="0">
                <a:latin typeface="Arial"/>
                <a:ea typeface="微軟正黑體"/>
              </a:rPr>
              <a:t> (TK)</a:t>
            </a:r>
          </a:p>
          <a:p>
            <a:pPr marL="504000" lvl="1" indent="-266700">
              <a:spcAft>
                <a:spcPts val="300"/>
              </a:spcAft>
              <a:buFont typeface="Wingdings" panose="05000000000000000000" pitchFamily="2" charset="2"/>
              <a:buChar char="ü"/>
            </a:pPr>
            <a:r>
              <a:rPr lang="en-US" altLang="zh-TW" sz="2400" dirty="0">
                <a:latin typeface="Arial"/>
                <a:ea typeface="微軟正黑體"/>
              </a:rPr>
              <a:t>Allometric PK scaling</a:t>
            </a:r>
          </a:p>
        </p:txBody>
      </p:sp>
      <p:grpSp>
        <p:nvGrpSpPr>
          <p:cNvPr id="6" name="群組 5">
            <a:extLst>
              <a:ext uri="{FF2B5EF4-FFF2-40B4-BE49-F238E27FC236}">
                <a16:creationId xmlns:a16="http://schemas.microsoft.com/office/drawing/2014/main" id="{6F6C1F1B-8D53-491E-BA8F-64ECF5C82370}"/>
              </a:ext>
            </a:extLst>
          </p:cNvPr>
          <p:cNvGrpSpPr/>
          <p:nvPr/>
        </p:nvGrpSpPr>
        <p:grpSpPr>
          <a:xfrm>
            <a:off x="21793966" y="4257077"/>
            <a:ext cx="7933768" cy="4086835"/>
            <a:chOff x="20984659" y="4238474"/>
            <a:chExt cx="7933768" cy="4086835"/>
          </a:xfrm>
        </p:grpSpPr>
        <p:sp>
          <p:nvSpPr>
            <p:cNvPr id="62" name="Freeform 70">
              <a:extLst>
                <a:ext uri="{FF2B5EF4-FFF2-40B4-BE49-F238E27FC236}">
                  <a16:creationId xmlns:a16="http://schemas.microsoft.com/office/drawing/2014/main" id="{7D8D84B1-6442-40C9-BA6F-2E061BF6A4DE}"/>
                </a:ext>
              </a:extLst>
            </p:cNvPr>
            <p:cNvSpPr>
              <a:spLocks/>
            </p:cNvSpPr>
            <p:nvPr/>
          </p:nvSpPr>
          <p:spPr bwMode="auto">
            <a:xfrm>
              <a:off x="20984659" y="4238474"/>
              <a:ext cx="7601115" cy="4086835"/>
            </a:xfrm>
            <a:custGeom>
              <a:avLst/>
              <a:gdLst>
                <a:gd name="T0" fmla="*/ 10262 w 11323"/>
                <a:gd name="T1" fmla="*/ 2121 h 2121"/>
                <a:gd name="T2" fmla="*/ 1060 w 11323"/>
                <a:gd name="T3" fmla="*/ 2121 h 2121"/>
                <a:gd name="T4" fmla="*/ 0 w 11323"/>
                <a:gd name="T5" fmla="*/ 1060 h 2121"/>
                <a:gd name="T6" fmla="*/ 0 w 11323"/>
                <a:gd name="T7" fmla="*/ 1060 h 2121"/>
                <a:gd name="T8" fmla="*/ 1060 w 11323"/>
                <a:gd name="T9" fmla="*/ 0 h 2121"/>
                <a:gd name="T10" fmla="*/ 10262 w 11323"/>
                <a:gd name="T11" fmla="*/ 0 h 2121"/>
                <a:gd name="T12" fmla="*/ 11323 w 11323"/>
                <a:gd name="T13" fmla="*/ 1060 h 2121"/>
                <a:gd name="T14" fmla="*/ 11323 w 11323"/>
                <a:gd name="T15" fmla="*/ 1060 h 2121"/>
                <a:gd name="T16" fmla="*/ 10262 w 11323"/>
                <a:gd name="T17" fmla="*/ 2121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3" h="2121">
                  <a:moveTo>
                    <a:pt x="10262" y="2121"/>
                  </a:moveTo>
                  <a:lnTo>
                    <a:pt x="1060" y="2121"/>
                  </a:lnTo>
                  <a:cubicBezTo>
                    <a:pt x="477" y="2121"/>
                    <a:pt x="0" y="1644"/>
                    <a:pt x="0" y="1060"/>
                  </a:cubicBezTo>
                  <a:lnTo>
                    <a:pt x="0" y="1060"/>
                  </a:lnTo>
                  <a:cubicBezTo>
                    <a:pt x="0" y="477"/>
                    <a:pt x="477" y="0"/>
                    <a:pt x="1060" y="0"/>
                  </a:cubicBezTo>
                  <a:lnTo>
                    <a:pt x="10262" y="0"/>
                  </a:lnTo>
                  <a:cubicBezTo>
                    <a:pt x="10845" y="0"/>
                    <a:pt x="11323" y="477"/>
                    <a:pt x="11323" y="1060"/>
                  </a:cubicBezTo>
                  <a:lnTo>
                    <a:pt x="11323" y="1060"/>
                  </a:lnTo>
                  <a:cubicBezTo>
                    <a:pt x="11323" y="1644"/>
                    <a:pt x="10845" y="2121"/>
                    <a:pt x="10262" y="21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3600" dirty="0">
                <a:latin typeface="Poppins" panose="00000500000000000000" pitchFamily="2" charset="0"/>
              </a:endParaRPr>
            </a:p>
          </p:txBody>
        </p:sp>
        <p:sp>
          <p:nvSpPr>
            <p:cNvPr id="76" name="文字方塊 75">
              <a:extLst>
                <a:ext uri="{FF2B5EF4-FFF2-40B4-BE49-F238E27FC236}">
                  <a16:creationId xmlns:a16="http://schemas.microsoft.com/office/drawing/2014/main" id="{FABCE962-AF70-4872-A80B-0DED60E5937C}"/>
                </a:ext>
              </a:extLst>
            </p:cNvPr>
            <p:cNvSpPr txBox="1"/>
            <p:nvPr/>
          </p:nvSpPr>
          <p:spPr>
            <a:xfrm>
              <a:off x="21546290" y="4272034"/>
              <a:ext cx="7372137" cy="3893375"/>
            </a:xfrm>
            <a:prstGeom prst="rect">
              <a:avLst/>
            </a:prstGeom>
            <a:noFill/>
          </p:spPr>
          <p:txBody>
            <a:bodyPr wrap="square" rtlCol="0">
              <a:spAutoFit/>
            </a:bodyPr>
            <a:lstStyle/>
            <a:p>
              <a:pPr marL="180000" indent="-180000" defTabSz="1828434">
                <a:buFont typeface="Arial" panose="020B0604020202020204" pitchFamily="34" charset="0"/>
                <a:buChar char="•"/>
              </a:pPr>
              <a:r>
                <a:rPr lang="en-US" altLang="zh-TW" sz="3200" b="1" dirty="0">
                  <a:solidFill>
                    <a:srgbClr val="DEA900"/>
                  </a:solidFill>
                  <a:latin typeface="Arial" panose="020B0604020202020204" pitchFamily="34" charset="0"/>
                  <a:ea typeface="微軟正黑體"/>
                  <a:cs typeface="Arial" panose="020B0604020202020204" pitchFamily="34" charset="0"/>
                </a:rPr>
                <a:t>Efficacy Evaluation</a:t>
              </a:r>
            </a:p>
            <a:p>
              <a:pPr marL="504000" lvl="1" indent="-266700">
                <a:spcAft>
                  <a:spcPts val="300"/>
                </a:spcAft>
                <a:buFont typeface="Wingdings" panose="05000000000000000000" pitchFamily="2" charset="2"/>
                <a:buChar char="ü"/>
              </a:pPr>
              <a:r>
                <a:rPr lang="en-US" altLang="zh-TW" sz="2400" dirty="0">
                  <a:latin typeface="Arial"/>
                  <a:ea typeface="微軟正黑體"/>
                </a:rPr>
                <a:t>Oncology</a:t>
              </a:r>
            </a:p>
            <a:p>
              <a:pPr marL="504000" lvl="1" indent="-266700">
                <a:spcAft>
                  <a:spcPts val="300"/>
                </a:spcAft>
                <a:buFont typeface="Wingdings" panose="05000000000000000000" pitchFamily="2" charset="2"/>
                <a:buChar char="ü"/>
              </a:pPr>
              <a:r>
                <a:rPr lang="en-US" altLang="zh-TW" sz="2400" dirty="0">
                  <a:latin typeface="Arial"/>
                  <a:ea typeface="微軟正黑體"/>
                </a:rPr>
                <a:t>Metabolism Disorders</a:t>
              </a:r>
            </a:p>
            <a:p>
              <a:pPr marL="504000" lvl="1" indent="-266700">
                <a:spcAft>
                  <a:spcPts val="300"/>
                </a:spcAft>
                <a:buFont typeface="Wingdings" panose="05000000000000000000" pitchFamily="2" charset="2"/>
                <a:buChar char="ü"/>
              </a:pPr>
              <a:r>
                <a:rPr lang="en-US" altLang="zh-TW" sz="2400" dirty="0">
                  <a:latin typeface="Arial"/>
                  <a:ea typeface="微軟正黑體"/>
                </a:rPr>
                <a:t>Immune-Related Disorders</a:t>
              </a:r>
            </a:p>
            <a:p>
              <a:pPr marL="504000" lvl="1" indent="-266700">
                <a:spcAft>
                  <a:spcPts val="300"/>
                </a:spcAft>
                <a:buFont typeface="Wingdings" panose="05000000000000000000" pitchFamily="2" charset="2"/>
                <a:buChar char="ü"/>
              </a:pPr>
              <a:r>
                <a:rPr lang="en-US" altLang="zh-TW" sz="2400" dirty="0">
                  <a:latin typeface="Arial"/>
                  <a:ea typeface="微軟正黑體"/>
                </a:rPr>
                <a:t>Other Models</a:t>
              </a:r>
            </a:p>
            <a:p>
              <a:pPr marL="180000" indent="-180000" defTabSz="1828434">
                <a:buFont typeface="Arial" panose="020B0604020202020204" pitchFamily="34" charset="0"/>
                <a:buChar char="•"/>
              </a:pPr>
              <a:r>
                <a:rPr lang="en-US" altLang="zh-TW" sz="3200" b="1" dirty="0">
                  <a:solidFill>
                    <a:srgbClr val="DEA900"/>
                  </a:solidFill>
                  <a:latin typeface="Arial" panose="020B0604020202020204" pitchFamily="34" charset="0"/>
                  <a:ea typeface="微軟正黑體"/>
                  <a:cs typeface="Arial" panose="020B0604020202020204" pitchFamily="34" charset="0"/>
                </a:rPr>
                <a:t>MOA / Biomarker Discovery</a:t>
              </a:r>
            </a:p>
            <a:p>
              <a:pPr marL="504000" lvl="1" indent="-266700">
                <a:spcAft>
                  <a:spcPts val="300"/>
                </a:spcAft>
                <a:buFont typeface="Wingdings" panose="05000000000000000000" pitchFamily="2" charset="2"/>
                <a:buChar char="ü"/>
              </a:pPr>
              <a:r>
                <a:rPr lang="en-US" altLang="zh-TW" sz="2400" dirty="0">
                  <a:latin typeface="Arial"/>
                  <a:ea typeface="微軟正黑體"/>
                </a:rPr>
                <a:t>Serum cytokine analysis</a:t>
              </a:r>
            </a:p>
            <a:p>
              <a:pPr marL="504000" lvl="1" indent="-266700">
                <a:spcAft>
                  <a:spcPts val="300"/>
                </a:spcAft>
                <a:buFont typeface="Wingdings" panose="05000000000000000000" pitchFamily="2" charset="2"/>
                <a:buChar char="ü"/>
              </a:pPr>
              <a:r>
                <a:rPr lang="en-US" altLang="zh-TW" sz="2400" dirty="0">
                  <a:latin typeface="Arial"/>
                  <a:ea typeface="微軟正黑體"/>
                </a:rPr>
                <a:t>Immune cell polarization</a:t>
              </a:r>
            </a:p>
            <a:p>
              <a:pPr marL="504000" lvl="1" indent="-266700">
                <a:spcAft>
                  <a:spcPts val="300"/>
                </a:spcAft>
                <a:buFont typeface="Wingdings" panose="05000000000000000000" pitchFamily="2" charset="2"/>
                <a:buChar char="ü"/>
              </a:pPr>
              <a:r>
                <a:rPr lang="en-US" altLang="zh-TW" sz="2400" dirty="0">
                  <a:latin typeface="Arial"/>
                  <a:ea typeface="微軟正黑體"/>
                </a:rPr>
                <a:t>Histopathological analysis</a:t>
              </a:r>
            </a:p>
          </p:txBody>
        </p:sp>
      </p:grpSp>
      <p:grpSp>
        <p:nvGrpSpPr>
          <p:cNvPr id="7" name="群組 6">
            <a:extLst>
              <a:ext uri="{FF2B5EF4-FFF2-40B4-BE49-F238E27FC236}">
                <a16:creationId xmlns:a16="http://schemas.microsoft.com/office/drawing/2014/main" id="{1B8982A6-A397-4A82-B178-99EA7F964616}"/>
              </a:ext>
            </a:extLst>
          </p:cNvPr>
          <p:cNvGrpSpPr/>
          <p:nvPr/>
        </p:nvGrpSpPr>
        <p:grpSpPr>
          <a:xfrm>
            <a:off x="21813016" y="8593395"/>
            <a:ext cx="7601115" cy="4776791"/>
            <a:chOff x="21793966" y="8612445"/>
            <a:chExt cx="7601115" cy="4776791"/>
          </a:xfrm>
        </p:grpSpPr>
        <p:sp>
          <p:nvSpPr>
            <p:cNvPr id="61" name="Freeform 70">
              <a:extLst>
                <a:ext uri="{FF2B5EF4-FFF2-40B4-BE49-F238E27FC236}">
                  <a16:creationId xmlns:a16="http://schemas.microsoft.com/office/drawing/2014/main" id="{7D3F46AE-7EAD-4AB2-BE8D-FE8BA5F065C2}"/>
                </a:ext>
              </a:extLst>
            </p:cNvPr>
            <p:cNvSpPr>
              <a:spLocks/>
            </p:cNvSpPr>
            <p:nvPr/>
          </p:nvSpPr>
          <p:spPr bwMode="auto">
            <a:xfrm>
              <a:off x="21793966" y="8612445"/>
              <a:ext cx="7601115" cy="4776791"/>
            </a:xfrm>
            <a:custGeom>
              <a:avLst/>
              <a:gdLst>
                <a:gd name="T0" fmla="*/ 10262 w 11323"/>
                <a:gd name="T1" fmla="*/ 2121 h 2121"/>
                <a:gd name="T2" fmla="*/ 1060 w 11323"/>
                <a:gd name="T3" fmla="*/ 2121 h 2121"/>
                <a:gd name="T4" fmla="*/ 0 w 11323"/>
                <a:gd name="T5" fmla="*/ 1060 h 2121"/>
                <a:gd name="T6" fmla="*/ 0 w 11323"/>
                <a:gd name="T7" fmla="*/ 1060 h 2121"/>
                <a:gd name="T8" fmla="*/ 1060 w 11323"/>
                <a:gd name="T9" fmla="*/ 0 h 2121"/>
                <a:gd name="T10" fmla="*/ 10262 w 11323"/>
                <a:gd name="T11" fmla="*/ 0 h 2121"/>
                <a:gd name="T12" fmla="*/ 11323 w 11323"/>
                <a:gd name="T13" fmla="*/ 1060 h 2121"/>
                <a:gd name="T14" fmla="*/ 11323 w 11323"/>
                <a:gd name="T15" fmla="*/ 1060 h 2121"/>
                <a:gd name="T16" fmla="*/ 10262 w 11323"/>
                <a:gd name="T17" fmla="*/ 2121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3" h="2121">
                  <a:moveTo>
                    <a:pt x="10262" y="2121"/>
                  </a:moveTo>
                  <a:lnTo>
                    <a:pt x="1060" y="2121"/>
                  </a:lnTo>
                  <a:cubicBezTo>
                    <a:pt x="477" y="2121"/>
                    <a:pt x="0" y="1644"/>
                    <a:pt x="0" y="1060"/>
                  </a:cubicBezTo>
                  <a:lnTo>
                    <a:pt x="0" y="1060"/>
                  </a:lnTo>
                  <a:cubicBezTo>
                    <a:pt x="0" y="477"/>
                    <a:pt x="477" y="0"/>
                    <a:pt x="1060" y="0"/>
                  </a:cubicBezTo>
                  <a:lnTo>
                    <a:pt x="10262" y="0"/>
                  </a:lnTo>
                  <a:cubicBezTo>
                    <a:pt x="10845" y="0"/>
                    <a:pt x="11323" y="477"/>
                    <a:pt x="11323" y="1060"/>
                  </a:cubicBezTo>
                  <a:lnTo>
                    <a:pt x="11323" y="1060"/>
                  </a:lnTo>
                  <a:cubicBezTo>
                    <a:pt x="11323" y="1644"/>
                    <a:pt x="10845" y="2121"/>
                    <a:pt x="10262" y="21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3600" dirty="0">
                <a:latin typeface="Poppins" panose="00000500000000000000" pitchFamily="2" charset="0"/>
              </a:endParaRPr>
            </a:p>
          </p:txBody>
        </p:sp>
        <p:sp>
          <p:nvSpPr>
            <p:cNvPr id="77" name="文字方塊 76">
              <a:extLst>
                <a:ext uri="{FF2B5EF4-FFF2-40B4-BE49-F238E27FC236}">
                  <a16:creationId xmlns:a16="http://schemas.microsoft.com/office/drawing/2014/main" id="{B65495B1-AED7-4309-BBBA-E4C951882398}"/>
                </a:ext>
              </a:extLst>
            </p:cNvPr>
            <p:cNvSpPr txBox="1"/>
            <p:nvPr/>
          </p:nvSpPr>
          <p:spPr>
            <a:xfrm>
              <a:off x="22326148" y="8785314"/>
              <a:ext cx="7002121" cy="3878630"/>
            </a:xfrm>
            <a:prstGeom prst="rect">
              <a:avLst/>
            </a:prstGeom>
            <a:noFill/>
          </p:spPr>
          <p:txBody>
            <a:bodyPr wrap="square" rtlCol="0">
              <a:spAutoFit/>
            </a:bodyPr>
            <a:lstStyle/>
            <a:p>
              <a:pPr marL="180000" indent="-180000" defTabSz="1828434">
                <a:spcBef>
                  <a:spcPts val="600"/>
                </a:spcBef>
                <a:buFont typeface="Arial" panose="020B0604020202020204" pitchFamily="34" charset="0"/>
                <a:buChar char="•"/>
              </a:pPr>
              <a:r>
                <a:rPr lang="en-US" altLang="zh-TW" sz="3200" b="1" dirty="0">
                  <a:solidFill>
                    <a:srgbClr val="FF8538">
                      <a:lumMod val="75000"/>
                    </a:srgbClr>
                  </a:solidFill>
                  <a:latin typeface="Arial" panose="020B0604020202020204" pitchFamily="34" charset="0"/>
                  <a:ea typeface="微軟正黑體"/>
                  <a:cs typeface="Arial" panose="020B0604020202020204" pitchFamily="34" charset="0"/>
                </a:rPr>
                <a:t>Lipid-Based Nanoparticle Formulation Services</a:t>
              </a:r>
            </a:p>
            <a:p>
              <a:pPr marL="180000" indent="-180000" defTabSz="1828434">
                <a:spcBef>
                  <a:spcPts val="600"/>
                </a:spcBef>
                <a:buFont typeface="Arial" panose="020B0604020202020204" pitchFamily="34" charset="0"/>
                <a:buChar char="•"/>
              </a:pPr>
              <a:r>
                <a:rPr lang="en-US" altLang="zh-TW" sz="3200" b="1" dirty="0">
                  <a:solidFill>
                    <a:srgbClr val="FF8538">
                      <a:lumMod val="75000"/>
                    </a:srgbClr>
                  </a:solidFill>
                  <a:latin typeface="Arial" panose="020B0604020202020204" pitchFamily="34" charset="0"/>
                  <a:ea typeface="微軟正黑體"/>
                  <a:cs typeface="Arial" panose="020B0604020202020204" pitchFamily="34" charset="0"/>
                </a:rPr>
                <a:t>Formulation Development </a:t>
              </a:r>
            </a:p>
            <a:p>
              <a:pPr marL="504000" lvl="1" indent="-266700">
                <a:spcAft>
                  <a:spcPts val="300"/>
                </a:spcAft>
                <a:buFont typeface="Wingdings" panose="05000000000000000000" pitchFamily="2" charset="2"/>
                <a:buChar char="ü"/>
              </a:pPr>
              <a:r>
                <a:rPr lang="en-US" altLang="zh-TW" sz="2400" dirty="0">
                  <a:latin typeface="Arial"/>
                  <a:ea typeface="微軟正黑體"/>
                </a:rPr>
                <a:t>Pre-formulation</a:t>
              </a:r>
            </a:p>
            <a:p>
              <a:pPr marL="504000" lvl="1" indent="-266700">
                <a:spcAft>
                  <a:spcPts val="300"/>
                </a:spcAft>
                <a:buFont typeface="Wingdings" panose="05000000000000000000" pitchFamily="2" charset="2"/>
                <a:buChar char="ü"/>
              </a:pPr>
              <a:r>
                <a:rPr lang="en-US" altLang="zh-TW" sz="2400" dirty="0">
                  <a:latin typeface="Arial"/>
                  <a:ea typeface="微軟正黑體"/>
                </a:rPr>
                <a:t>Formulation Development / Product Design</a:t>
              </a:r>
            </a:p>
            <a:p>
              <a:pPr marL="180000" indent="-180000" defTabSz="1828434">
                <a:spcBef>
                  <a:spcPts val="1200"/>
                </a:spcBef>
                <a:buFont typeface="Arial" panose="020B0604020202020204" pitchFamily="34" charset="0"/>
                <a:buChar char="•"/>
              </a:pPr>
              <a:r>
                <a:rPr lang="en-US" altLang="zh-TW" sz="3200" b="1" dirty="0">
                  <a:solidFill>
                    <a:srgbClr val="FF8538">
                      <a:lumMod val="75000"/>
                    </a:srgbClr>
                  </a:solidFill>
                  <a:latin typeface="Arial" panose="020B0604020202020204" pitchFamily="34" charset="0"/>
                  <a:ea typeface="微軟正黑體"/>
                  <a:cs typeface="Arial" panose="020B0604020202020204" pitchFamily="34" charset="0"/>
                </a:rPr>
                <a:t>Lipid Nanoparticles </a:t>
              </a:r>
            </a:p>
            <a:p>
              <a:pPr marL="504000" lvl="1" indent="-266700">
                <a:spcAft>
                  <a:spcPts val="300"/>
                </a:spcAft>
                <a:buFont typeface="Wingdings" panose="05000000000000000000" pitchFamily="2" charset="2"/>
                <a:buChar char="ü"/>
              </a:pPr>
              <a:r>
                <a:rPr lang="en-US" altLang="zh-TW" sz="2400" dirty="0">
                  <a:latin typeface="Arial"/>
                  <a:ea typeface="微軟正黑體"/>
                </a:rPr>
                <a:t>Physical/Chemical Characterization for API &amp; Excipients</a:t>
              </a:r>
            </a:p>
          </p:txBody>
        </p:sp>
      </p:grpSp>
      <p:sp>
        <p:nvSpPr>
          <p:cNvPr id="78" name="矩形 77">
            <a:extLst>
              <a:ext uri="{FF2B5EF4-FFF2-40B4-BE49-F238E27FC236}">
                <a16:creationId xmlns:a16="http://schemas.microsoft.com/office/drawing/2014/main" id="{B86E75FC-FB7B-4841-9190-3E1CD22C3F9B}"/>
              </a:ext>
            </a:extLst>
          </p:cNvPr>
          <p:cNvSpPr/>
          <p:nvPr/>
        </p:nvSpPr>
        <p:spPr>
          <a:xfrm>
            <a:off x="1172203" y="14884213"/>
            <a:ext cx="7231421" cy="1769715"/>
          </a:xfrm>
          <a:prstGeom prst="rect">
            <a:avLst/>
          </a:prstGeom>
        </p:spPr>
        <p:txBody>
          <a:bodyPr wrap="square">
            <a:spAutoFit/>
          </a:bodyPr>
          <a:lstStyle/>
          <a:p>
            <a:pPr marL="180000" indent="-180000">
              <a:buFont typeface="Arial" panose="020B0604020202020204" pitchFamily="34" charset="0"/>
              <a:buChar char="•"/>
            </a:pPr>
            <a:r>
              <a:rPr lang="en-US" altLang="zh-TW" sz="3200" b="1" dirty="0">
                <a:solidFill>
                  <a:srgbClr val="00C0DE"/>
                </a:solidFill>
                <a:latin typeface="Arial" panose="020B0604020202020204" pitchFamily="34" charset="0"/>
                <a:ea typeface="微軟正黑體"/>
                <a:cs typeface="Arial" panose="020B0604020202020204" pitchFamily="34" charset="0"/>
              </a:rPr>
              <a:t>Biologics</a:t>
            </a:r>
          </a:p>
          <a:p>
            <a:pPr marL="504000" lvl="1" indent="-266700">
              <a:spcAft>
                <a:spcPts val="300"/>
              </a:spcAft>
              <a:buFont typeface="Wingdings" panose="05000000000000000000" pitchFamily="2" charset="2"/>
              <a:buChar char="ü"/>
            </a:pPr>
            <a:r>
              <a:rPr lang="en-US" altLang="zh-TW" sz="2400" dirty="0" err="1">
                <a:latin typeface="Arial"/>
                <a:ea typeface="微軟正黑體"/>
              </a:rPr>
              <a:t>mAb</a:t>
            </a:r>
            <a:r>
              <a:rPr lang="en-US" altLang="zh-TW" sz="2400" dirty="0">
                <a:latin typeface="Arial"/>
                <a:ea typeface="微軟正黑體"/>
              </a:rPr>
              <a:t> characterization</a:t>
            </a:r>
          </a:p>
          <a:p>
            <a:pPr marL="504000" lvl="1" indent="-266700">
              <a:spcAft>
                <a:spcPts val="300"/>
              </a:spcAft>
              <a:buFont typeface="Wingdings" panose="05000000000000000000" pitchFamily="2" charset="2"/>
              <a:buChar char="ü"/>
            </a:pPr>
            <a:r>
              <a:rPr lang="en-US" altLang="zh-TW" sz="2400" dirty="0">
                <a:latin typeface="Arial"/>
                <a:ea typeface="微軟正黑體"/>
              </a:rPr>
              <a:t>Drug-to-Ab ratio distribution for ADCs</a:t>
            </a:r>
          </a:p>
          <a:p>
            <a:pPr marL="504000" lvl="1" indent="-266700">
              <a:spcAft>
                <a:spcPts val="300"/>
              </a:spcAft>
              <a:buFont typeface="Wingdings" panose="05000000000000000000" pitchFamily="2" charset="2"/>
              <a:buChar char="ü"/>
            </a:pPr>
            <a:r>
              <a:rPr lang="en-US" altLang="zh-TW" sz="2400" dirty="0">
                <a:latin typeface="Arial"/>
                <a:ea typeface="微軟正黑體"/>
              </a:rPr>
              <a:t>PK assays for Ab-drug conjugates (ADCs)</a:t>
            </a:r>
          </a:p>
        </p:txBody>
      </p:sp>
      <p:grpSp>
        <p:nvGrpSpPr>
          <p:cNvPr id="8" name="群組 7">
            <a:extLst>
              <a:ext uri="{FF2B5EF4-FFF2-40B4-BE49-F238E27FC236}">
                <a16:creationId xmlns:a16="http://schemas.microsoft.com/office/drawing/2014/main" id="{907363B5-16BF-4D71-B5E9-AEDE6289BAEB}"/>
              </a:ext>
            </a:extLst>
          </p:cNvPr>
          <p:cNvGrpSpPr/>
          <p:nvPr/>
        </p:nvGrpSpPr>
        <p:grpSpPr>
          <a:xfrm>
            <a:off x="21797930" y="13721188"/>
            <a:ext cx="7590722" cy="3045467"/>
            <a:chOff x="21759830" y="13721188"/>
            <a:chExt cx="7590722" cy="3045467"/>
          </a:xfrm>
        </p:grpSpPr>
        <p:sp>
          <p:nvSpPr>
            <p:cNvPr id="60" name="Freeform 70">
              <a:extLst>
                <a:ext uri="{FF2B5EF4-FFF2-40B4-BE49-F238E27FC236}">
                  <a16:creationId xmlns:a16="http://schemas.microsoft.com/office/drawing/2014/main" id="{69265AB8-5C24-4417-8099-00C3736AF945}"/>
                </a:ext>
              </a:extLst>
            </p:cNvPr>
            <p:cNvSpPr>
              <a:spLocks/>
            </p:cNvSpPr>
            <p:nvPr/>
          </p:nvSpPr>
          <p:spPr bwMode="auto">
            <a:xfrm>
              <a:off x="21759830" y="13721188"/>
              <a:ext cx="7590722" cy="3045467"/>
            </a:xfrm>
            <a:custGeom>
              <a:avLst/>
              <a:gdLst>
                <a:gd name="T0" fmla="*/ 10262 w 11323"/>
                <a:gd name="T1" fmla="*/ 2121 h 2121"/>
                <a:gd name="T2" fmla="*/ 1060 w 11323"/>
                <a:gd name="T3" fmla="*/ 2121 h 2121"/>
                <a:gd name="T4" fmla="*/ 0 w 11323"/>
                <a:gd name="T5" fmla="*/ 1060 h 2121"/>
                <a:gd name="T6" fmla="*/ 0 w 11323"/>
                <a:gd name="T7" fmla="*/ 1060 h 2121"/>
                <a:gd name="T8" fmla="*/ 1060 w 11323"/>
                <a:gd name="T9" fmla="*/ 0 h 2121"/>
                <a:gd name="T10" fmla="*/ 10262 w 11323"/>
                <a:gd name="T11" fmla="*/ 0 h 2121"/>
                <a:gd name="T12" fmla="*/ 11323 w 11323"/>
                <a:gd name="T13" fmla="*/ 1060 h 2121"/>
                <a:gd name="T14" fmla="*/ 11323 w 11323"/>
                <a:gd name="T15" fmla="*/ 1060 h 2121"/>
                <a:gd name="T16" fmla="*/ 10262 w 11323"/>
                <a:gd name="T17" fmla="*/ 2121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23" h="2121">
                  <a:moveTo>
                    <a:pt x="10262" y="2121"/>
                  </a:moveTo>
                  <a:lnTo>
                    <a:pt x="1060" y="2121"/>
                  </a:lnTo>
                  <a:cubicBezTo>
                    <a:pt x="477" y="2121"/>
                    <a:pt x="0" y="1644"/>
                    <a:pt x="0" y="1060"/>
                  </a:cubicBezTo>
                  <a:lnTo>
                    <a:pt x="0" y="1060"/>
                  </a:lnTo>
                  <a:cubicBezTo>
                    <a:pt x="0" y="477"/>
                    <a:pt x="477" y="0"/>
                    <a:pt x="1060" y="0"/>
                  </a:cubicBezTo>
                  <a:lnTo>
                    <a:pt x="10262" y="0"/>
                  </a:lnTo>
                  <a:cubicBezTo>
                    <a:pt x="10845" y="0"/>
                    <a:pt x="11323" y="477"/>
                    <a:pt x="11323" y="1060"/>
                  </a:cubicBezTo>
                  <a:lnTo>
                    <a:pt x="11323" y="1060"/>
                  </a:lnTo>
                  <a:cubicBezTo>
                    <a:pt x="11323" y="1644"/>
                    <a:pt x="10845" y="2121"/>
                    <a:pt x="10262" y="212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sz="3600" dirty="0">
                <a:latin typeface="Poppins" panose="00000500000000000000" pitchFamily="2" charset="0"/>
              </a:endParaRPr>
            </a:p>
          </p:txBody>
        </p:sp>
        <p:sp>
          <p:nvSpPr>
            <p:cNvPr id="79" name="矩形 78">
              <a:extLst>
                <a:ext uri="{FF2B5EF4-FFF2-40B4-BE49-F238E27FC236}">
                  <a16:creationId xmlns:a16="http://schemas.microsoft.com/office/drawing/2014/main" id="{C1A50087-C44E-4754-8F47-08385DFE3A81}"/>
                </a:ext>
              </a:extLst>
            </p:cNvPr>
            <p:cNvSpPr/>
            <p:nvPr/>
          </p:nvSpPr>
          <p:spPr>
            <a:xfrm>
              <a:off x="22270480" y="13933048"/>
              <a:ext cx="6329795" cy="2631490"/>
            </a:xfrm>
            <a:prstGeom prst="rect">
              <a:avLst/>
            </a:prstGeom>
          </p:spPr>
          <p:txBody>
            <a:bodyPr wrap="square">
              <a:spAutoFit/>
            </a:bodyPr>
            <a:lstStyle/>
            <a:p>
              <a:pPr marL="216000" indent="-216000" defTabSz="1828434">
                <a:buFont typeface="Arial" panose="020B0604020202020204" pitchFamily="34" charset="0"/>
                <a:buChar char="•"/>
              </a:pPr>
              <a:r>
                <a:rPr lang="en-US" altLang="zh-TW" sz="3200" b="1" dirty="0">
                  <a:solidFill>
                    <a:srgbClr val="111340">
                      <a:lumMod val="50000"/>
                      <a:lumOff val="50000"/>
                    </a:srgbClr>
                  </a:solidFill>
                  <a:latin typeface="Arial" panose="020B0604020202020204" pitchFamily="34" charset="0"/>
                  <a:ea typeface="微軟正黑體"/>
                  <a:cs typeface="Arial" panose="020B0604020202020204" pitchFamily="34" charset="0"/>
                </a:rPr>
                <a:t>Toxicology Pilot Study &amp; Design of GLP Toxicology Program </a:t>
              </a:r>
            </a:p>
            <a:p>
              <a:pPr marL="216000" indent="-216000" defTabSz="1828434">
                <a:spcBef>
                  <a:spcPts val="600"/>
                </a:spcBef>
                <a:buFont typeface="Arial" panose="020B0604020202020204" pitchFamily="34" charset="0"/>
                <a:buChar char="•"/>
              </a:pPr>
              <a:r>
                <a:rPr lang="en-US" altLang="zh-TW" sz="3200" b="1" dirty="0">
                  <a:solidFill>
                    <a:srgbClr val="111340">
                      <a:lumMod val="50000"/>
                      <a:lumOff val="50000"/>
                    </a:srgbClr>
                  </a:solidFill>
                  <a:latin typeface="Arial" panose="020B0604020202020204" pitchFamily="34" charset="0"/>
                  <a:ea typeface="微軟正黑體"/>
                  <a:cs typeface="Arial" panose="020B0604020202020204" pitchFamily="34" charset="0"/>
                </a:rPr>
                <a:t>Non-Clinical Safety Studies for Cell/Gene Therapy Drugs</a:t>
              </a:r>
            </a:p>
          </p:txBody>
        </p:sp>
      </p:grpSp>
    </p:spTree>
    <p:extLst>
      <p:ext uri="{BB962C8B-B14F-4D97-AF65-F5344CB8AC3E}">
        <p14:creationId xmlns:p14="http://schemas.microsoft.com/office/powerpoint/2010/main" val="286559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圖片 28">
            <a:extLst>
              <a:ext uri="{FF2B5EF4-FFF2-40B4-BE49-F238E27FC236}">
                <a16:creationId xmlns:a16="http://schemas.microsoft.com/office/drawing/2014/main" id="{BB7E633A-6394-4124-9617-11C9BC052349}"/>
              </a:ext>
            </a:extLst>
          </p:cNvPr>
          <p:cNvPicPr>
            <a:picLocks noChangeAspect="1"/>
          </p:cNvPicPr>
          <p:nvPr/>
        </p:nvPicPr>
        <p:blipFill rotWithShape="1">
          <a:blip r:embed="rId3"/>
          <a:srcRect l="12156" t="14038" r="18866" b="18330"/>
          <a:stretch/>
        </p:blipFill>
        <p:spPr>
          <a:xfrm>
            <a:off x="-841245" y="-1"/>
            <a:ext cx="31116457" cy="43155421"/>
          </a:xfrm>
          <a:prstGeom prst="rect">
            <a:avLst/>
          </a:prstGeom>
        </p:spPr>
      </p:pic>
      <p:pic>
        <p:nvPicPr>
          <p:cNvPr id="14" name="圖片 13">
            <a:extLst>
              <a:ext uri="{FF2B5EF4-FFF2-40B4-BE49-F238E27FC236}">
                <a16:creationId xmlns:a16="http://schemas.microsoft.com/office/drawing/2014/main" id="{79BF2F4B-07AA-412A-B415-6AB9A23DAD1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712908" y="28090465"/>
            <a:ext cx="25932406" cy="11429264"/>
          </a:xfrm>
          <a:prstGeom prst="rect">
            <a:avLst/>
          </a:prstGeom>
        </p:spPr>
      </p:pic>
      <p:sp>
        <p:nvSpPr>
          <p:cNvPr id="43" name="文字方塊 54">
            <a:extLst>
              <a:ext uri="{FF2B5EF4-FFF2-40B4-BE49-F238E27FC236}">
                <a16:creationId xmlns:a16="http://schemas.microsoft.com/office/drawing/2014/main" id="{F304208E-373C-4B27-946F-513C2670DBFD}"/>
              </a:ext>
            </a:extLst>
          </p:cNvPr>
          <p:cNvSpPr txBox="1">
            <a:spLocks noChangeArrowheads="1"/>
          </p:cNvSpPr>
          <p:nvPr/>
        </p:nvSpPr>
        <p:spPr bwMode="auto">
          <a:xfrm>
            <a:off x="15505988" y="13401579"/>
            <a:ext cx="13944339" cy="993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149" tIns="42575" rIns="85149" bIns="42575">
            <a:spAutoFit/>
          </a:bodyPr>
          <a:lstStyle>
            <a:lvl1pPr eaLnBrk="0" hangingPunct="0">
              <a:defRPr kumimoji="1" sz="400">
                <a:solidFill>
                  <a:schemeClr val="tx1"/>
                </a:solidFill>
                <a:latin typeface="Arial" charset="0"/>
                <a:ea typeface="新細明體" pitchFamily="18" charset="-120"/>
              </a:defRPr>
            </a:lvl1pPr>
            <a:lvl2pPr marL="742950" indent="-285750" eaLnBrk="0" hangingPunct="0">
              <a:defRPr kumimoji="1" sz="400">
                <a:solidFill>
                  <a:schemeClr val="tx1"/>
                </a:solidFill>
                <a:latin typeface="Arial" charset="0"/>
                <a:ea typeface="新細明體" pitchFamily="18" charset="-120"/>
              </a:defRPr>
            </a:lvl2pPr>
            <a:lvl3pPr marL="1143000" indent="-228600" eaLnBrk="0" hangingPunct="0">
              <a:defRPr kumimoji="1" sz="400">
                <a:solidFill>
                  <a:schemeClr val="tx1"/>
                </a:solidFill>
                <a:latin typeface="Arial" charset="0"/>
                <a:ea typeface="新細明體" pitchFamily="18" charset="-120"/>
              </a:defRPr>
            </a:lvl3pPr>
            <a:lvl4pPr marL="1600200" indent="-228600" eaLnBrk="0" hangingPunct="0">
              <a:defRPr kumimoji="1" sz="400">
                <a:solidFill>
                  <a:schemeClr val="tx1"/>
                </a:solidFill>
                <a:latin typeface="Arial" charset="0"/>
                <a:ea typeface="新細明體" pitchFamily="18" charset="-120"/>
              </a:defRPr>
            </a:lvl4pPr>
            <a:lvl5pPr marL="2057400" indent="-228600" eaLnBrk="0" hangingPunct="0">
              <a:defRPr kumimoji="1" sz="400">
                <a:solidFill>
                  <a:schemeClr val="tx1"/>
                </a:solidFill>
                <a:latin typeface="Arial" charset="0"/>
                <a:ea typeface="新細明體" pitchFamily="18"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9pPr>
          </a:lstStyle>
          <a:p>
            <a:pPr marL="384137" indent="-384137">
              <a:spcBef>
                <a:spcPts val="2593"/>
              </a:spcBef>
              <a:buFont typeface="Wingdings" pitchFamily="2" charset="2"/>
              <a:buChar char="l"/>
              <a:defRPr/>
            </a:pPr>
            <a:r>
              <a:rPr kumimoji="0" lang="zh-TW" altLang="en-US" sz="4753" b="1" dirty="0">
                <a:solidFill>
                  <a:srgbClr val="0000FF"/>
                </a:solidFill>
                <a:latin typeface="微軟正黑體" panose="020B0604030504040204" pitchFamily="34" charset="-120"/>
                <a:ea typeface="微軟正黑體" panose="020B0604030504040204" pitchFamily="34" charset="-120"/>
              </a:rPr>
              <a:t>生醫數據分析與生物標記開發</a:t>
            </a:r>
            <a:endParaRPr kumimoji="0"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癌症生醫資料庫檢索</a:t>
            </a:r>
          </a:p>
          <a:p>
            <a:pPr marL="795712" indent="-384137">
              <a:lnSpc>
                <a:spcPct val="110000"/>
              </a:lnSpc>
              <a:buFont typeface="Arial" charset="0"/>
              <a:buChar char="•"/>
              <a:defRPr/>
            </a:pPr>
            <a:r>
              <a:rPr kumimoji="0" lang="en-US" altLang="zh-TW" sz="4753" dirty="0">
                <a:latin typeface="微軟正黑體" panose="020B0604030504040204" pitchFamily="34" charset="-120"/>
                <a:ea typeface="微軟正黑體" panose="020B0604030504040204" pitchFamily="34" charset="-120"/>
              </a:rPr>
              <a:t>NGS</a:t>
            </a:r>
            <a:r>
              <a:rPr kumimoji="0" lang="zh-TW" altLang="en-US" sz="4753" dirty="0">
                <a:latin typeface="微軟正黑體" panose="020B0604030504040204" pitchFamily="34" charset="-120"/>
                <a:ea typeface="微軟正黑體" panose="020B0604030504040204" pitchFamily="34" charset="-120"/>
              </a:rPr>
              <a:t>數據處理</a:t>
            </a: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精準醫療生物標記</a:t>
            </a:r>
            <a:r>
              <a:rPr kumimoji="0" lang="en-US" altLang="zh-TW" sz="4753" dirty="0">
                <a:latin typeface="微軟正黑體" panose="020B0604030504040204" pitchFamily="34" charset="-120"/>
                <a:ea typeface="微軟正黑體" panose="020B0604030504040204" pitchFamily="34" charset="-120"/>
              </a:rPr>
              <a:t>(Biomarker)</a:t>
            </a:r>
            <a:r>
              <a:rPr kumimoji="0" lang="zh-TW" altLang="en-US" sz="4753" dirty="0">
                <a:latin typeface="微軟正黑體" panose="020B0604030504040204" pitchFamily="34" charset="-120"/>
                <a:ea typeface="微軟正黑體" panose="020B0604030504040204" pitchFamily="34" charset="-120"/>
              </a:rPr>
              <a:t>開發</a:t>
            </a:r>
            <a:endParaRPr kumimoji="0" lang="en-US" altLang="zh-TW"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多體學 </a:t>
            </a:r>
            <a:r>
              <a:rPr kumimoji="0" lang="en-US" altLang="zh-TW" sz="4753" dirty="0">
                <a:latin typeface="微軟正黑體" panose="020B0604030504040204" pitchFamily="34" charset="-120"/>
                <a:ea typeface="微軟正黑體" panose="020B0604030504040204" pitchFamily="34" charset="-120"/>
              </a:rPr>
              <a:t>(WES, RNA-Seq, MS-based Proteomics) </a:t>
            </a:r>
            <a:r>
              <a:rPr kumimoji="0" lang="zh-TW" altLang="en-US" sz="4753" dirty="0">
                <a:latin typeface="微軟正黑體" panose="020B0604030504040204" pitchFamily="34" charset="-120"/>
                <a:ea typeface="微軟正黑體" panose="020B0604030504040204" pitchFamily="34" charset="-120"/>
              </a:rPr>
              <a:t>或跨體學 </a:t>
            </a:r>
            <a:r>
              <a:rPr kumimoji="0" lang="en-US" altLang="zh-TW" sz="4753" dirty="0">
                <a:latin typeface="微軟正黑體" panose="020B0604030504040204" pitchFamily="34" charset="-120"/>
                <a:ea typeface="微軟正黑體" panose="020B0604030504040204" pitchFamily="34" charset="-120"/>
              </a:rPr>
              <a:t>(-omics) </a:t>
            </a:r>
            <a:r>
              <a:rPr kumimoji="0" lang="zh-TW" altLang="en-US" sz="4753" dirty="0">
                <a:latin typeface="微軟正黑體" panose="020B0604030504040204" pitchFamily="34" charset="-120"/>
                <a:ea typeface="微軟正黑體" panose="020B0604030504040204" pitchFamily="34" charset="-120"/>
              </a:rPr>
              <a:t>間數據分析技術</a:t>
            </a:r>
            <a:endParaRPr kumimoji="0" lang="en-US" altLang="zh-TW"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次世代定序變異點偵測與表現量整合分析</a:t>
            </a: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生物資訊數據標準化工程建置</a:t>
            </a:r>
            <a:endParaRPr kumimoji="0" lang="zh-TW" altLang="zh-TW" sz="4753" dirty="0">
              <a:latin typeface="微軟正黑體" panose="020B0604030504040204" pitchFamily="34" charset="-120"/>
              <a:ea typeface="微軟正黑體" panose="020B0604030504040204" pitchFamily="34" charset="-120"/>
            </a:endParaRPr>
          </a:p>
          <a:p>
            <a:pPr eaLnBrk="1" hangingPunct="1">
              <a:lnSpc>
                <a:spcPct val="110000"/>
              </a:lnSpc>
              <a:spcBef>
                <a:spcPts val="2593"/>
              </a:spcBef>
              <a:buFont typeface="Wingdings" pitchFamily="2" charset="2"/>
              <a:buChar char="l"/>
              <a:defRPr/>
            </a:pPr>
            <a:r>
              <a:rPr kumimoji="0" lang="zh-TW" altLang="en-US" sz="4753" b="1" dirty="0">
                <a:solidFill>
                  <a:srgbClr val="0000FF"/>
                </a:solidFill>
                <a:latin typeface="微軟正黑體" panose="020B0604030504040204" pitchFamily="34" charset="-120"/>
                <a:ea typeface="微軟正黑體" panose="020B0604030504040204" pitchFamily="34" charset="-120"/>
              </a:rPr>
              <a:t>核酸藥物設計</a:t>
            </a:r>
            <a:r>
              <a:rPr kumimoji="0" lang="zh-TW" altLang="zh-TW" sz="4753" b="1" dirty="0">
                <a:solidFill>
                  <a:srgbClr val="0000FF"/>
                </a:solidFill>
                <a:latin typeface="微軟正黑體" panose="020B0604030504040204" pitchFamily="34" charset="-120"/>
                <a:ea typeface="微軟正黑體" panose="020B0604030504040204" pitchFamily="34" charset="-120"/>
              </a:rPr>
              <a:t>服務</a:t>
            </a:r>
            <a:endParaRPr kumimoji="0" lang="zh-TW" altLang="en-US" sz="4753" b="1" dirty="0">
              <a:solidFill>
                <a:srgbClr val="0000FF"/>
              </a:solidFill>
              <a:latin typeface="微軟正黑體" panose="020B0604030504040204" pitchFamily="34" charset="-120"/>
              <a:ea typeface="微軟正黑體" panose="020B0604030504040204" pitchFamily="34" charset="-120"/>
            </a:endParaRPr>
          </a:p>
          <a:p>
            <a:pPr marL="795712" indent="-384137" eaLnBrk="1" hangingPunct="1">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短鏈核酸</a:t>
            </a:r>
            <a:r>
              <a:rPr kumimoji="0" lang="en-US" altLang="zh-TW" sz="4753" dirty="0">
                <a:latin typeface="微軟正黑體" panose="020B0604030504040204" pitchFamily="34" charset="-120"/>
                <a:ea typeface="微軟正黑體" panose="020B0604030504040204" pitchFamily="34" charset="-120"/>
              </a:rPr>
              <a:t>ASO &amp; siRNA</a:t>
            </a:r>
            <a:r>
              <a:rPr kumimoji="0" lang="zh-TW" altLang="en-US" sz="4753" dirty="0">
                <a:latin typeface="微軟正黑體" panose="020B0604030504040204" pitchFamily="34" charset="-120"/>
                <a:ea typeface="微軟正黑體" panose="020B0604030504040204" pitchFamily="34" charset="-120"/>
              </a:rPr>
              <a:t>藥物設計</a:t>
            </a:r>
            <a:endParaRPr kumimoji="0" lang="zh-TW" altLang="zh-TW" sz="4753" dirty="0">
              <a:latin typeface="微軟正黑體" panose="020B0604030504040204" pitchFamily="34" charset="-120"/>
              <a:ea typeface="微軟正黑體" panose="020B0604030504040204" pitchFamily="34" charset="-120"/>
            </a:endParaRPr>
          </a:p>
          <a:p>
            <a:pPr marL="795712" indent="-384137" eaLnBrk="1" hangingPunct="1">
              <a:lnSpc>
                <a:spcPct val="110000"/>
              </a:lnSpc>
              <a:buFont typeface="Arial" charset="0"/>
              <a:buChar char="•"/>
              <a:defRPr/>
            </a:pPr>
            <a:r>
              <a:rPr kumimoji="0" lang="en-US" altLang="zh-TW" sz="4753" dirty="0">
                <a:latin typeface="微軟正黑體" panose="020B0604030504040204" pitchFamily="34" charset="-120"/>
                <a:ea typeface="微軟正黑體" panose="020B0604030504040204" pitchFamily="34" charset="-120"/>
              </a:rPr>
              <a:t>Off-target analysis</a:t>
            </a:r>
            <a:r>
              <a:rPr kumimoji="0" lang="zh-TW" altLang="en-US" sz="4753" dirty="0">
                <a:latin typeface="微軟正黑體" panose="020B0604030504040204" pitchFamily="34" charset="-120"/>
                <a:ea typeface="微軟正黑體" panose="020B0604030504040204" pitchFamily="34" charset="-120"/>
              </a:rPr>
              <a:t> </a:t>
            </a:r>
            <a:r>
              <a:rPr kumimoji="0" lang="en-US" altLang="zh-TW" sz="4753" dirty="0">
                <a:latin typeface="微軟正黑體" panose="020B0604030504040204" pitchFamily="34" charset="-120"/>
                <a:ea typeface="微軟正黑體" panose="020B0604030504040204" pitchFamily="34" charset="-120"/>
              </a:rPr>
              <a:t>(FDA</a:t>
            </a:r>
            <a:r>
              <a:rPr kumimoji="0" lang="zh-TW" altLang="en-US" sz="4753" dirty="0">
                <a:latin typeface="微軟正黑體" panose="020B0604030504040204" pitchFamily="34" charset="-120"/>
                <a:ea typeface="微軟正黑體" panose="020B0604030504040204" pitchFamily="34" charset="-120"/>
              </a:rPr>
              <a:t>規定相關分析</a:t>
            </a:r>
            <a:r>
              <a:rPr kumimoji="0" lang="en-US" altLang="zh-TW" sz="4753" dirty="0">
                <a:latin typeface="微軟正黑體" panose="020B0604030504040204" pitchFamily="34" charset="-120"/>
                <a:ea typeface="微軟正黑體" panose="020B0604030504040204" pitchFamily="34" charset="-120"/>
              </a:rPr>
              <a:t>)</a:t>
            </a:r>
          </a:p>
          <a:p>
            <a:pPr marL="795712" indent="-384137" eaLnBrk="1" hangingPunct="1">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長鏈核酸藥物設計</a:t>
            </a:r>
            <a:r>
              <a:rPr kumimoji="0" lang="en-US" altLang="zh-TW" sz="4753" dirty="0">
                <a:latin typeface="微軟正黑體" panose="020B0604030504040204" pitchFamily="34" charset="-120"/>
                <a:ea typeface="微軟正黑體" panose="020B0604030504040204" pitchFamily="34" charset="-120"/>
              </a:rPr>
              <a:t>(</a:t>
            </a:r>
            <a:r>
              <a:rPr kumimoji="0" lang="zh-TW" altLang="en-US" sz="4753" dirty="0">
                <a:latin typeface="微軟正黑體" panose="020B0604030504040204" pitchFamily="34" charset="-120"/>
                <a:ea typeface="微軟正黑體" panose="020B0604030504040204" pitchFamily="34" charset="-120"/>
              </a:rPr>
              <a:t>包含</a:t>
            </a:r>
            <a:r>
              <a:rPr kumimoji="0" lang="en-US" altLang="zh-TW" sz="4753" dirty="0">
                <a:latin typeface="微軟正黑體" panose="020B0604030504040204" pitchFamily="34" charset="-120"/>
                <a:ea typeface="微軟正黑體" panose="020B0604030504040204" pitchFamily="34" charset="-120"/>
              </a:rPr>
              <a:t>UTR</a:t>
            </a:r>
            <a:r>
              <a:rPr kumimoji="0" lang="zh-TW" altLang="en-US" sz="4753" dirty="0">
                <a:latin typeface="微軟正黑體" panose="020B0604030504040204" pitchFamily="34" charset="-120"/>
                <a:ea typeface="微軟正黑體" panose="020B0604030504040204" pitchFamily="34" charset="-120"/>
              </a:rPr>
              <a:t>優化，密碼子優化</a:t>
            </a:r>
            <a:r>
              <a:rPr kumimoji="0" lang="en-US" altLang="zh-TW" sz="4753" dirty="0">
                <a:latin typeface="微軟正黑體" panose="020B0604030504040204" pitchFamily="34" charset="-120"/>
                <a:ea typeface="微軟正黑體" panose="020B0604030504040204" pitchFamily="34" charset="-120"/>
              </a:rPr>
              <a:t>)</a:t>
            </a:r>
          </a:p>
        </p:txBody>
      </p:sp>
      <p:sp>
        <p:nvSpPr>
          <p:cNvPr id="31" name="文字方塊 30"/>
          <p:cNvSpPr txBox="1"/>
          <p:nvPr/>
        </p:nvSpPr>
        <p:spPr>
          <a:xfrm>
            <a:off x="1902962" y="13407254"/>
            <a:ext cx="13545792" cy="14035826"/>
          </a:xfrm>
          <a:prstGeom prst="rect">
            <a:avLst/>
          </a:prstGeom>
          <a:noFill/>
        </p:spPr>
        <p:txBody>
          <a:bodyPr wrap="square" lIns="85149" tIns="42575" rIns="85149" bIns="42575">
            <a:spAutoFit/>
          </a:bodyPr>
          <a:lstStyle>
            <a:lvl1pPr>
              <a:defRPr sz="400">
                <a:solidFill>
                  <a:schemeClr val="tx1"/>
                </a:solidFill>
                <a:latin typeface="Calibri" pitchFamily="34" charset="0"/>
                <a:ea typeface="新細明體" charset="-120"/>
              </a:defRPr>
            </a:lvl1pPr>
            <a:lvl2pPr marL="742950" indent="-285750">
              <a:defRPr sz="400">
                <a:solidFill>
                  <a:schemeClr val="tx1"/>
                </a:solidFill>
                <a:latin typeface="Calibri" pitchFamily="34" charset="0"/>
                <a:ea typeface="新細明體" charset="-120"/>
              </a:defRPr>
            </a:lvl2pPr>
            <a:lvl3pPr marL="1143000" indent="-228600">
              <a:defRPr sz="400">
                <a:solidFill>
                  <a:schemeClr val="tx1"/>
                </a:solidFill>
                <a:latin typeface="Calibri" pitchFamily="34" charset="0"/>
                <a:ea typeface="新細明體" charset="-120"/>
              </a:defRPr>
            </a:lvl3pPr>
            <a:lvl4pPr marL="1600200" indent="-228600">
              <a:defRPr sz="400">
                <a:solidFill>
                  <a:schemeClr val="tx1"/>
                </a:solidFill>
                <a:latin typeface="Calibri" pitchFamily="34" charset="0"/>
                <a:ea typeface="新細明體" charset="-120"/>
              </a:defRPr>
            </a:lvl4pPr>
            <a:lvl5pPr marL="2057400" indent="-228600">
              <a:defRPr sz="400">
                <a:solidFill>
                  <a:schemeClr val="tx1"/>
                </a:solidFill>
                <a:latin typeface="Calibri" pitchFamily="34" charset="0"/>
                <a:ea typeface="新細明體" charset="-120"/>
              </a:defRPr>
            </a:lvl5pPr>
            <a:lvl6pPr marL="2514600" indent="-228600" defTabSz="196850" fontAlgn="base">
              <a:spcBef>
                <a:spcPct val="0"/>
              </a:spcBef>
              <a:spcAft>
                <a:spcPct val="0"/>
              </a:spcAft>
              <a:defRPr sz="400">
                <a:solidFill>
                  <a:schemeClr val="tx1"/>
                </a:solidFill>
                <a:latin typeface="Calibri" pitchFamily="34" charset="0"/>
                <a:ea typeface="新細明體" charset="-120"/>
              </a:defRPr>
            </a:lvl6pPr>
            <a:lvl7pPr marL="2971800" indent="-228600" defTabSz="196850" fontAlgn="base">
              <a:spcBef>
                <a:spcPct val="0"/>
              </a:spcBef>
              <a:spcAft>
                <a:spcPct val="0"/>
              </a:spcAft>
              <a:defRPr sz="400">
                <a:solidFill>
                  <a:schemeClr val="tx1"/>
                </a:solidFill>
                <a:latin typeface="Calibri" pitchFamily="34" charset="0"/>
                <a:ea typeface="新細明體" charset="-120"/>
              </a:defRPr>
            </a:lvl7pPr>
            <a:lvl8pPr marL="3429000" indent="-228600" defTabSz="196850" fontAlgn="base">
              <a:spcBef>
                <a:spcPct val="0"/>
              </a:spcBef>
              <a:spcAft>
                <a:spcPct val="0"/>
              </a:spcAft>
              <a:defRPr sz="400">
                <a:solidFill>
                  <a:schemeClr val="tx1"/>
                </a:solidFill>
                <a:latin typeface="Calibri" pitchFamily="34" charset="0"/>
                <a:ea typeface="新細明體" charset="-120"/>
              </a:defRPr>
            </a:lvl8pPr>
            <a:lvl9pPr marL="3886200" indent="-228600" defTabSz="196850" fontAlgn="base">
              <a:spcBef>
                <a:spcPct val="0"/>
              </a:spcBef>
              <a:spcAft>
                <a:spcPct val="0"/>
              </a:spcAft>
              <a:defRPr sz="400">
                <a:solidFill>
                  <a:schemeClr val="tx1"/>
                </a:solidFill>
                <a:latin typeface="Calibri" pitchFamily="34" charset="0"/>
                <a:ea typeface="新細明體" charset="-120"/>
              </a:defRPr>
            </a:lvl9pPr>
          </a:lstStyle>
          <a:p>
            <a:pPr marL="384137" indent="-384137">
              <a:spcBef>
                <a:spcPts val="2593"/>
              </a:spcBef>
              <a:buFont typeface="Wingdings" pitchFamily="2" charset="2"/>
              <a:buChar char="l"/>
              <a:defRPr/>
            </a:pPr>
            <a:r>
              <a:rPr lang="zh-TW" altLang="en-US" sz="4753" b="1" dirty="0">
                <a:solidFill>
                  <a:srgbClr val="0000FF"/>
                </a:solidFill>
                <a:latin typeface="微軟正黑體" panose="020B0604030504040204" pitchFamily="34" charset="-120"/>
                <a:ea typeface="微軟正黑體" panose="020B0604030504040204" pitchFamily="34" charset="-120"/>
              </a:rPr>
              <a:t>小分子藥物設計</a:t>
            </a:r>
            <a:r>
              <a:rPr lang="zh-TW" altLang="zh-TW" sz="4753" b="1" dirty="0">
                <a:solidFill>
                  <a:srgbClr val="0000FF"/>
                </a:solidFill>
                <a:latin typeface="微軟正黑體" panose="020B0604030504040204" pitchFamily="34" charset="-120"/>
                <a:ea typeface="微軟正黑體" panose="020B0604030504040204" pitchFamily="34" charset="-120"/>
              </a:rPr>
              <a:t>服務</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藥物作用分析 （</a:t>
            </a:r>
            <a:r>
              <a:rPr lang="en-US" altLang="zh-TW" sz="4753" dirty="0">
                <a:latin typeface="微軟正黑體" panose="020B0604030504040204" pitchFamily="34" charset="-120"/>
                <a:ea typeface="微軟正黑體" panose="020B0604030504040204" pitchFamily="34" charset="-120"/>
              </a:rPr>
              <a:t>DOCKING</a:t>
            </a:r>
            <a:r>
              <a:rPr lang="zh-TW" altLang="en-US" sz="4753" dirty="0">
                <a:latin typeface="微軟正黑體" panose="020B0604030504040204" pitchFamily="34" charset="-120"/>
                <a:ea typeface="微軟正黑體" panose="020B0604030504040204" pitchFamily="34" charset="-120"/>
              </a:rPr>
              <a:t>）</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分子動力模擬 </a:t>
            </a:r>
            <a:r>
              <a:rPr lang="en-US" altLang="zh-TW" sz="4753" dirty="0">
                <a:latin typeface="微軟正黑體" panose="020B0604030504040204" pitchFamily="34" charset="-120"/>
                <a:ea typeface="微軟正黑體" panose="020B0604030504040204" pitchFamily="34" charset="-120"/>
              </a:rPr>
              <a:t>(MD)</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蛋白結構同源模擬預測 </a:t>
            </a:r>
            <a:r>
              <a:rPr lang="en-US" altLang="zh-TW" sz="4753" dirty="0">
                <a:latin typeface="微軟正黑體" panose="020B0604030504040204" pitchFamily="34" charset="-120"/>
                <a:ea typeface="微軟正黑體" panose="020B0604030504040204" pitchFamily="34" charset="-120"/>
              </a:rPr>
              <a:t>(Homology)</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藥物修飾與設計</a:t>
            </a:r>
            <a:endParaRPr lang="en-US" altLang="zh-TW" sz="4753"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蛋白與蛋白作用分析</a:t>
            </a:r>
            <a:endParaRPr lang="en-US" altLang="zh-TW" sz="4753"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en-US" altLang="zh-TW" sz="4753" dirty="0">
                <a:latin typeface="微軟正黑體" panose="020B0604030504040204" pitchFamily="34" charset="-120"/>
                <a:ea typeface="微軟正黑體" panose="020B0604030504040204" pitchFamily="34" charset="-120"/>
              </a:rPr>
              <a:t>AI</a:t>
            </a:r>
            <a:r>
              <a:rPr lang="zh-TW" altLang="en-US" sz="4753" dirty="0">
                <a:latin typeface="微軟正黑體" panose="020B0604030504040204" pitchFamily="34" charset="-120"/>
                <a:ea typeface="微軟正黑體" panose="020B0604030504040204" pitchFamily="34" charset="-120"/>
              </a:rPr>
              <a:t>輔助老藥新用</a:t>
            </a:r>
            <a:endParaRPr lang="en-US" altLang="zh-TW" sz="4753"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en-US" altLang="zh-TW" sz="4753" dirty="0">
                <a:latin typeface="微軟正黑體" panose="020B0604030504040204" pitchFamily="34" charset="-120"/>
                <a:ea typeface="微軟正黑體" panose="020B0604030504040204" pitchFamily="34" charset="-120"/>
              </a:rPr>
              <a:t>AI</a:t>
            </a:r>
            <a:r>
              <a:rPr lang="zh-TW" altLang="en-US" sz="4753" dirty="0">
                <a:latin typeface="微軟正黑體" panose="020B0604030504040204" pitchFamily="34" charset="-120"/>
                <a:ea typeface="微軟正黑體" panose="020B0604030504040204" pitchFamily="34" charset="-120"/>
              </a:rPr>
              <a:t>輔助影像分析</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單靶點藥物</a:t>
            </a:r>
            <a:r>
              <a:rPr lang="en-US" altLang="zh-TW" sz="4753" dirty="0">
                <a:latin typeface="微軟正黑體" panose="020B0604030504040204" pitchFamily="34" charset="-120"/>
                <a:ea typeface="微軟正黑體" panose="020B0604030504040204" pitchFamily="34" charset="-120"/>
              </a:rPr>
              <a:t>AI</a:t>
            </a:r>
            <a:r>
              <a:rPr lang="zh-TW" altLang="en-US" sz="4753" dirty="0">
                <a:latin typeface="微軟正黑體" panose="020B0604030504040204" pitchFamily="34" charset="-120"/>
                <a:ea typeface="微軟正黑體" panose="020B0604030504040204" pitchFamily="34" charset="-120"/>
              </a:rPr>
              <a:t>篩選</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多標靶藥物</a:t>
            </a:r>
            <a:r>
              <a:rPr lang="en-US" altLang="zh-TW" sz="4753" dirty="0">
                <a:latin typeface="微軟正黑體" panose="020B0604030504040204" pitchFamily="34" charset="-120"/>
                <a:ea typeface="微軟正黑體" panose="020B0604030504040204" pitchFamily="34" charset="-120"/>
              </a:rPr>
              <a:t>AI</a:t>
            </a:r>
            <a:r>
              <a:rPr lang="zh-TW" altLang="en-US" sz="4753" dirty="0">
                <a:latin typeface="微軟正黑體" panose="020B0604030504040204" pitchFamily="34" charset="-120"/>
                <a:ea typeface="微軟正黑體" panose="020B0604030504040204" pitchFamily="34" charset="-120"/>
              </a:rPr>
              <a:t>篩選</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全新藥物</a:t>
            </a:r>
            <a:r>
              <a:rPr lang="en-US" altLang="zh-TW" sz="4753" dirty="0">
                <a:latin typeface="微軟正黑體" panose="020B0604030504040204" pitchFamily="34" charset="-120"/>
                <a:ea typeface="微軟正黑體" panose="020B0604030504040204" pitchFamily="34" charset="-120"/>
              </a:rPr>
              <a:t>AI</a:t>
            </a:r>
            <a:r>
              <a:rPr lang="zh-TW" altLang="en-US" sz="4753" dirty="0">
                <a:latin typeface="微軟正黑體" panose="020B0604030504040204" pitchFamily="34" charset="-120"/>
                <a:ea typeface="微軟正黑體" panose="020B0604030504040204" pitchFamily="34" charset="-120"/>
              </a:rPr>
              <a:t>設計</a:t>
            </a:r>
          </a:p>
          <a:p>
            <a:pPr marL="384137" indent="-384137">
              <a:lnSpc>
                <a:spcPct val="110000"/>
              </a:lnSpc>
              <a:spcBef>
                <a:spcPts val="2593"/>
              </a:spcBef>
              <a:buFont typeface="Wingdings" pitchFamily="2" charset="2"/>
              <a:buChar char="l"/>
              <a:defRPr/>
            </a:pPr>
            <a:r>
              <a:rPr lang="zh-TW" altLang="en-US" sz="4753" b="1" dirty="0">
                <a:solidFill>
                  <a:srgbClr val="0000FF"/>
                </a:solidFill>
                <a:latin typeface="微軟正黑體" panose="020B0604030504040204" pitchFamily="34" charset="-120"/>
                <a:ea typeface="微軟正黑體" panose="020B0604030504040204" pitchFamily="34" charset="-120"/>
              </a:rPr>
              <a:t>生物藥修飾服務</a:t>
            </a:r>
            <a:endParaRPr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抗體人源化</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抗體完整修飾</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抗體聚集分析與改善修飾</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a:t>
            </a:r>
            <a:r>
              <a:rPr lang="en-US" altLang="zh-TW" sz="4753" dirty="0">
                <a:latin typeface="微軟正黑體" panose="020B0604030504040204" pitchFamily="34" charset="-120"/>
                <a:ea typeface="微軟正黑體" panose="020B0604030504040204" pitchFamily="34" charset="-120"/>
              </a:rPr>
              <a:t>PTM</a:t>
            </a:r>
            <a:r>
              <a:rPr lang="zh-TW" altLang="en-US" sz="4753" dirty="0">
                <a:latin typeface="微軟正黑體" panose="020B0604030504040204" pitchFamily="34" charset="-120"/>
                <a:ea typeface="微軟正黑體" panose="020B0604030504040204" pitchFamily="34" charset="-120"/>
              </a:rPr>
              <a:t>分析與改善修飾</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a:t>
            </a:r>
            <a:r>
              <a:rPr lang="en-US" altLang="zh-TW" sz="4753" dirty="0">
                <a:latin typeface="微軟正黑體" panose="020B0604030504040204" pitchFamily="34" charset="-120"/>
                <a:ea typeface="微軟正黑體" panose="020B0604030504040204" pitchFamily="34" charset="-120"/>
              </a:rPr>
              <a:t>PK</a:t>
            </a:r>
            <a:r>
              <a:rPr lang="zh-TW" altLang="en-US" sz="4753" dirty="0">
                <a:latin typeface="微軟正黑體" panose="020B0604030504040204" pitchFamily="34" charset="-120"/>
                <a:ea typeface="微軟正黑體" panose="020B0604030504040204" pitchFamily="34" charset="-120"/>
              </a:rPr>
              <a:t>改善修飾</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抗體親和力改善修飾</a:t>
            </a:r>
          </a:p>
        </p:txBody>
      </p:sp>
      <p:sp>
        <p:nvSpPr>
          <p:cNvPr id="32" name="矩形 31"/>
          <p:cNvSpPr/>
          <p:nvPr/>
        </p:nvSpPr>
        <p:spPr>
          <a:xfrm>
            <a:off x="1136031" y="9035872"/>
            <a:ext cx="28882463" cy="2413738"/>
          </a:xfrm>
          <a:prstGeom prst="rect">
            <a:avLst/>
          </a:prstGeom>
        </p:spPr>
        <p:txBody>
          <a:bodyPr wrap="square">
            <a:spAutoFit/>
          </a:bodyPr>
          <a:lstStyle/>
          <a:p>
            <a:pPr algn="just">
              <a:lnSpc>
                <a:spcPct val="120000"/>
              </a:lnSpc>
              <a:defRPr/>
            </a:pPr>
            <a:r>
              <a:rPr lang="zh-TW" altLang="en-US" sz="4321" dirty="0">
                <a:solidFill>
                  <a:prstClr val="black"/>
                </a:solidFill>
                <a:latin typeface="微軟正黑體" panose="020B0604030504040204" pitchFamily="34" charset="-120"/>
                <a:ea typeface="微軟正黑體" panose="020B0604030504040204" pitchFamily="34" charset="-120"/>
              </a:rPr>
              <a:t>提供新一代的電腦模擬技術協助各項藥物開發計畫，我們擁有經驗豐富的藥物開發合作團隊以及</a:t>
            </a:r>
            <a:r>
              <a:rPr lang="en-US" altLang="zh-TW" sz="4321" dirty="0">
                <a:solidFill>
                  <a:prstClr val="black"/>
                </a:solidFill>
                <a:latin typeface="微軟正黑體" panose="020B0604030504040204" pitchFamily="34" charset="-120"/>
                <a:ea typeface="微軟正黑體" panose="020B0604030504040204" pitchFamily="34" charset="-120"/>
              </a:rPr>
              <a:t>DCB</a:t>
            </a:r>
            <a:r>
              <a:rPr lang="zh-TW" altLang="en-US" sz="4321" dirty="0">
                <a:solidFill>
                  <a:prstClr val="black"/>
                </a:solidFill>
                <a:latin typeface="微軟正黑體" panose="020B0604030504040204" pitchFamily="34" charset="-120"/>
                <a:ea typeface="微軟正黑體" panose="020B0604030504040204" pitchFamily="34" charset="-120"/>
              </a:rPr>
              <a:t>內部獨特的</a:t>
            </a:r>
            <a:r>
              <a:rPr lang="en-US" altLang="zh-TW" sz="4321" dirty="0">
                <a:solidFill>
                  <a:prstClr val="black"/>
                </a:solidFill>
                <a:latin typeface="微軟正黑體" panose="020B0604030504040204" pitchFamily="34" charset="-120"/>
                <a:ea typeface="微軟正黑體" panose="020B0604030504040204" pitchFamily="34" charset="-120"/>
              </a:rPr>
              <a:t>AI</a:t>
            </a:r>
            <a:r>
              <a:rPr lang="zh-TW" altLang="en-US" sz="4321" dirty="0">
                <a:solidFill>
                  <a:prstClr val="black"/>
                </a:solidFill>
                <a:latin typeface="微軟正黑體" panose="020B0604030504040204" pitchFamily="34" charset="-120"/>
                <a:ea typeface="微軟正黑體" panose="020B0604030504040204" pitchFamily="34" charset="-120"/>
              </a:rPr>
              <a:t>藥物研發系統來協助產業界與學術界的各項藥物開發與研究。服務範圍包含小分子藥物設計與開發、生物藥物開發、核酸藥物開發、生醫數據分析與生物標記開發等。</a:t>
            </a:r>
            <a:endParaRPr lang="en-US" altLang="zh-TW" sz="4321" dirty="0">
              <a:solidFill>
                <a:prstClr val="black"/>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5BD2F3D2-8635-4FFC-8FEB-FB6D7A3FE7D5}"/>
              </a:ext>
            </a:extLst>
          </p:cNvPr>
          <p:cNvGrpSpPr/>
          <p:nvPr/>
        </p:nvGrpSpPr>
        <p:grpSpPr>
          <a:xfrm>
            <a:off x="1018185" y="4217309"/>
            <a:ext cx="9367501" cy="2489167"/>
            <a:chOff x="1414059" y="6656505"/>
            <a:chExt cx="9367501" cy="2489167"/>
          </a:xfrm>
        </p:grpSpPr>
        <p:sp>
          <p:nvSpPr>
            <p:cNvPr id="30" name="文字方塊 29"/>
            <p:cNvSpPr txBox="1"/>
            <p:nvPr/>
          </p:nvSpPr>
          <p:spPr bwMode="auto">
            <a:xfrm>
              <a:off x="1414059" y="6656505"/>
              <a:ext cx="7811773" cy="1156342"/>
            </a:xfrm>
            <a:prstGeom prst="rect">
              <a:avLst/>
            </a:prstGeom>
            <a:noFill/>
          </p:spPr>
          <p:txBody>
            <a:bodyPr wrap="square">
              <a:spAutoFit/>
            </a:bodyPr>
            <a:lstStyle>
              <a:defPPr>
                <a:defRPr lang="zh-TW"/>
              </a:defPPr>
              <a:lvl1pPr defTabSz="197061" fontAlgn="auto">
                <a:spcBef>
                  <a:spcPts val="0"/>
                </a:spcBef>
                <a:spcAft>
                  <a:spcPts val="0"/>
                </a:spcAft>
                <a:defRPr kumimoji="0" sz="1600">
                  <a:ln w="3175" cmpd="sng">
                    <a:solidFill>
                      <a:srgbClr val="002060"/>
                    </a:solidFill>
                    <a:prstDash val="solid"/>
                  </a:ln>
                  <a:solidFill>
                    <a:srgbClr val="0000FF"/>
                  </a:solidFill>
                  <a:latin typeface="微軟正黑體" panose="020B0604030504040204" pitchFamily="34" charset="-120"/>
                  <a:ea typeface="微軟正黑體" panose="020B0604030504040204" pitchFamily="34" charset="-120"/>
                  <a:cs typeface="Meiryo" panose="020B0604030504040204" pitchFamily="34" charset="-128"/>
                </a:defRPr>
              </a:lvl1pPr>
            </a:lstStyle>
            <a:p>
              <a:r>
                <a:rPr lang="zh-TW" altLang="en-US" sz="6914" dirty="0"/>
                <a:t>智慧生醫組</a:t>
              </a:r>
            </a:p>
          </p:txBody>
        </p:sp>
        <p:grpSp>
          <p:nvGrpSpPr>
            <p:cNvPr id="2" name="群組 1"/>
            <p:cNvGrpSpPr/>
            <p:nvPr/>
          </p:nvGrpSpPr>
          <p:grpSpPr>
            <a:xfrm>
              <a:off x="1758323" y="7278795"/>
              <a:ext cx="9023237" cy="1866877"/>
              <a:chOff x="332656" y="2000672"/>
              <a:chExt cx="2088232" cy="432048"/>
            </a:xfrm>
          </p:grpSpPr>
          <p:pic>
            <p:nvPicPr>
              <p:cNvPr id="37" name="圖片 28"/>
              <p:cNvPicPr>
                <a:picLocks noChangeAspect="1"/>
              </p:cNvPicPr>
              <p:nvPr/>
            </p:nvPicPr>
            <p:blipFill>
              <a:blip r:embed="rId5">
                <a:extLst>
                  <a:ext uri="{28A0092B-C50C-407E-A947-70E740481C1C}">
                    <a14:useLocalDpi xmlns:a14="http://schemas.microsoft.com/office/drawing/2010/main" val="0"/>
                  </a:ext>
                </a:extLst>
              </a:blip>
              <a:srcRect l="2" r="1628"/>
              <a:stretch>
                <a:fillRect/>
              </a:stretch>
            </p:blipFill>
            <p:spPr bwMode="auto">
              <a:xfrm>
                <a:off x="776203" y="2000920"/>
                <a:ext cx="164468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圖片 44"/>
              <p:cNvPicPr>
                <a:picLocks noChangeAspect="1"/>
              </p:cNvPicPr>
              <p:nvPr/>
            </p:nvPicPr>
            <p:blipFill>
              <a:blip r:embed="rId5">
                <a:extLst>
                  <a:ext uri="{28A0092B-C50C-407E-A947-70E740481C1C}">
                    <a14:useLocalDpi xmlns:a14="http://schemas.microsoft.com/office/drawing/2010/main" val="0"/>
                  </a:ext>
                </a:extLst>
              </a:blip>
              <a:srcRect l="2" r="64764"/>
              <a:stretch>
                <a:fillRect/>
              </a:stretch>
            </p:blipFill>
            <p:spPr bwMode="auto">
              <a:xfrm>
                <a:off x="332656" y="2000672"/>
                <a:ext cx="62506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矩形 3"/>
          <p:cNvSpPr/>
          <p:nvPr/>
        </p:nvSpPr>
        <p:spPr>
          <a:xfrm>
            <a:off x="1136033" y="12102148"/>
            <a:ext cx="12808315" cy="903196"/>
          </a:xfrm>
          <a:prstGeom prst="rect">
            <a:avLst/>
          </a:prstGeom>
        </p:spPr>
        <p:txBody>
          <a:bodyPr wrap="none">
            <a:spAutoFit/>
          </a:bodyPr>
          <a:lstStyle/>
          <a:p>
            <a:pPr marL="384137" indent="-384137" defTabSz="851501">
              <a:lnSpc>
                <a:spcPct val="110000"/>
              </a:lnSpc>
              <a:defRPr/>
            </a:pPr>
            <a:r>
              <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rPr>
              <a:t>AI</a:t>
            </a:r>
            <a:r>
              <a:rPr lang="zh-TW" altLang="en-US"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rPr>
              <a:t>輔助藥物設計與生醫數據藥物開發</a:t>
            </a:r>
            <a:r>
              <a:rPr lang="zh-TW"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rPr>
              <a:t>服務：</a:t>
            </a:r>
            <a:endPar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4161597" y="40260790"/>
            <a:ext cx="233226" cy="233226"/>
          </a:xfrm>
          <a:prstGeom prst="flowChartConnector">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1501">
              <a:defRPr/>
            </a:pPr>
            <a:endParaRPr lang="zh-TW" altLang="en-US" sz="7778"/>
          </a:p>
        </p:txBody>
      </p:sp>
      <p:sp>
        <p:nvSpPr>
          <p:cNvPr id="78" name="流程圖: 接點 77"/>
          <p:cNvSpPr/>
          <p:nvPr/>
        </p:nvSpPr>
        <p:spPr>
          <a:xfrm>
            <a:off x="25094499" y="39636567"/>
            <a:ext cx="233226" cy="233226"/>
          </a:xfrm>
          <a:prstGeom prst="flowChartConnector">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1501">
              <a:defRPr/>
            </a:pPr>
            <a:endParaRPr lang="zh-TW" altLang="en-US" sz="7778"/>
          </a:p>
        </p:txBody>
      </p:sp>
      <p:sp>
        <p:nvSpPr>
          <p:cNvPr id="79" name="流程圖: 接點 78"/>
          <p:cNvSpPr/>
          <p:nvPr/>
        </p:nvSpPr>
        <p:spPr>
          <a:xfrm>
            <a:off x="26342943" y="40377401"/>
            <a:ext cx="233226" cy="233226"/>
          </a:xfrm>
          <a:prstGeom prst="flowChartConnector">
            <a:avLst/>
          </a:prstGeom>
          <a:solidFill>
            <a:srgbClr val="336699"/>
          </a:solidFill>
          <a:ln>
            <a:solidFill>
              <a:srgbClr val="33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1501">
              <a:defRPr/>
            </a:pPr>
            <a:endParaRPr lang="zh-TW" altLang="en-US" sz="7778"/>
          </a:p>
        </p:txBody>
      </p:sp>
      <p:sp>
        <p:nvSpPr>
          <p:cNvPr id="80" name="流程圖: 接點 79"/>
          <p:cNvSpPr/>
          <p:nvPr/>
        </p:nvSpPr>
        <p:spPr>
          <a:xfrm>
            <a:off x="28284201" y="40770862"/>
            <a:ext cx="233226" cy="233226"/>
          </a:xfrm>
          <a:prstGeom prst="flowChartConnector">
            <a:avLst/>
          </a:prstGeom>
          <a:solidFill>
            <a:srgbClr val="800080"/>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1501">
              <a:defRPr/>
            </a:pPr>
            <a:endParaRPr lang="zh-TW" altLang="en-US" sz="7778"/>
          </a:p>
        </p:txBody>
      </p:sp>
      <p:sp>
        <p:nvSpPr>
          <p:cNvPr id="81" name="流程圖: 接點 80"/>
          <p:cNvSpPr/>
          <p:nvPr/>
        </p:nvSpPr>
        <p:spPr>
          <a:xfrm>
            <a:off x="29217103" y="39561113"/>
            <a:ext cx="233226" cy="233226"/>
          </a:xfrm>
          <a:prstGeom prst="flowChartConnector">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1501">
              <a:defRPr/>
            </a:pPr>
            <a:endParaRPr lang="zh-TW" altLang="en-US" sz="7778"/>
          </a:p>
        </p:txBody>
      </p:sp>
      <p:pic>
        <p:nvPicPr>
          <p:cNvPr id="44" name="圖片 43">
            <a:extLst>
              <a:ext uri="{FF2B5EF4-FFF2-40B4-BE49-F238E27FC236}">
                <a16:creationId xmlns:a16="http://schemas.microsoft.com/office/drawing/2014/main" id="{0DA5EC18-A4B5-4CFF-A62A-F94278C824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40052" y="6120975"/>
            <a:ext cx="3420161" cy="2488205"/>
          </a:xfrm>
          <a:prstGeom prst="rect">
            <a:avLst/>
          </a:prstGeom>
        </p:spPr>
      </p:pic>
      <p:grpSp>
        <p:nvGrpSpPr>
          <p:cNvPr id="45" name="群組 44">
            <a:extLst>
              <a:ext uri="{FF2B5EF4-FFF2-40B4-BE49-F238E27FC236}">
                <a16:creationId xmlns:a16="http://schemas.microsoft.com/office/drawing/2014/main" id="{C7EED2BD-ACDB-4B90-BF8F-247B577C2E7F}"/>
              </a:ext>
            </a:extLst>
          </p:cNvPr>
          <p:cNvGrpSpPr/>
          <p:nvPr/>
        </p:nvGrpSpPr>
        <p:grpSpPr>
          <a:xfrm>
            <a:off x="19012613" y="5877376"/>
            <a:ext cx="4662032" cy="2975393"/>
            <a:chOff x="6012160" y="3841353"/>
            <a:chExt cx="1923889" cy="1517925"/>
          </a:xfrm>
        </p:grpSpPr>
        <p:sp>
          <p:nvSpPr>
            <p:cNvPr id="46" name="矩形 45">
              <a:extLst>
                <a:ext uri="{FF2B5EF4-FFF2-40B4-BE49-F238E27FC236}">
                  <a16:creationId xmlns:a16="http://schemas.microsoft.com/office/drawing/2014/main" id="{C0A7774C-B696-4AD3-B009-005CC2246984}"/>
                </a:ext>
              </a:extLst>
            </p:cNvPr>
            <p:cNvSpPr/>
            <p:nvPr/>
          </p:nvSpPr>
          <p:spPr>
            <a:xfrm>
              <a:off x="6012160" y="3841353"/>
              <a:ext cx="1923889" cy="1482630"/>
            </a:xfrm>
            <a:prstGeom prst="rect">
              <a:avLst/>
            </a:prstGeom>
            <a:solidFill>
              <a:sysClr val="window" lastClr="FFFFFF"/>
            </a:solidFill>
            <a:ln w="25400" cap="flat" cmpd="sng" algn="ctr">
              <a:noFill/>
              <a:prstDash val="solid"/>
            </a:ln>
            <a:effectLst/>
          </p:spPr>
          <p:txBody>
            <a:bodyPr rtlCol="0" anchor="ctr"/>
            <a:lstStyle/>
            <a:p>
              <a:pPr algn="ctr" defTabSz="3951122">
                <a:defRPr/>
              </a:pPr>
              <a:endParaRPr lang="zh-TW" altLang="en-US" sz="7778" kern="0">
                <a:solidFill>
                  <a:prstClr val="white"/>
                </a:solidFill>
                <a:latin typeface="Calibri"/>
                <a:ea typeface="微軟正黑體"/>
              </a:endParaRPr>
            </a:p>
          </p:txBody>
        </p:sp>
        <p:pic>
          <p:nvPicPr>
            <p:cNvPr id="48" name="圖片 47">
              <a:extLst>
                <a:ext uri="{FF2B5EF4-FFF2-40B4-BE49-F238E27FC236}">
                  <a16:creationId xmlns:a16="http://schemas.microsoft.com/office/drawing/2014/main" id="{19F578DA-FA05-4073-8A63-B187BD58F7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3876648"/>
              <a:ext cx="1923889" cy="1482630"/>
            </a:xfrm>
            <a:prstGeom prst="rect">
              <a:avLst/>
            </a:prstGeom>
            <a:ln>
              <a:noFill/>
            </a:ln>
          </p:spPr>
        </p:pic>
      </p:grpSp>
      <p:grpSp>
        <p:nvGrpSpPr>
          <p:cNvPr id="51" name="群組 50">
            <a:extLst>
              <a:ext uri="{FF2B5EF4-FFF2-40B4-BE49-F238E27FC236}">
                <a16:creationId xmlns:a16="http://schemas.microsoft.com/office/drawing/2014/main" id="{4FA2E2B9-2614-490B-AB3E-13F1215BF95C}"/>
              </a:ext>
            </a:extLst>
          </p:cNvPr>
          <p:cNvGrpSpPr/>
          <p:nvPr/>
        </p:nvGrpSpPr>
        <p:grpSpPr>
          <a:xfrm>
            <a:off x="24160843" y="5737968"/>
            <a:ext cx="3745178" cy="3218069"/>
            <a:chOff x="6825340" y="3149750"/>
            <a:chExt cx="1473946" cy="1432523"/>
          </a:xfrm>
        </p:grpSpPr>
        <p:sp>
          <p:nvSpPr>
            <p:cNvPr id="52" name="矩形 51">
              <a:extLst>
                <a:ext uri="{FF2B5EF4-FFF2-40B4-BE49-F238E27FC236}">
                  <a16:creationId xmlns:a16="http://schemas.microsoft.com/office/drawing/2014/main" id="{22A3D29C-CA82-4498-9E92-B36D02A21621}"/>
                </a:ext>
              </a:extLst>
            </p:cNvPr>
            <p:cNvSpPr/>
            <p:nvPr/>
          </p:nvSpPr>
          <p:spPr>
            <a:xfrm>
              <a:off x="6825340" y="3149750"/>
              <a:ext cx="1473946" cy="1431378"/>
            </a:xfrm>
            <a:prstGeom prst="rect">
              <a:avLst/>
            </a:prstGeom>
            <a:solidFill>
              <a:sysClr val="window" lastClr="FFFFFF"/>
            </a:solidFill>
            <a:ln w="25400" cap="flat" cmpd="sng" algn="ctr">
              <a:noFill/>
              <a:prstDash val="solid"/>
            </a:ln>
            <a:effectLst/>
          </p:spPr>
          <p:txBody>
            <a:bodyPr rtlCol="0" anchor="ctr"/>
            <a:lstStyle/>
            <a:p>
              <a:pPr algn="ctr" defTabSz="3951122">
                <a:defRPr/>
              </a:pPr>
              <a:endParaRPr lang="zh-TW" altLang="en-US" sz="7778" kern="0">
                <a:solidFill>
                  <a:prstClr val="white"/>
                </a:solidFill>
                <a:latin typeface="Calibri"/>
                <a:ea typeface="微軟正黑體"/>
              </a:endParaRPr>
            </a:p>
          </p:txBody>
        </p:sp>
        <p:pic>
          <p:nvPicPr>
            <p:cNvPr id="53" name="圖片 52">
              <a:extLst>
                <a:ext uri="{FF2B5EF4-FFF2-40B4-BE49-F238E27FC236}">
                  <a16:creationId xmlns:a16="http://schemas.microsoft.com/office/drawing/2014/main" id="{754A569B-8D60-48E9-92DB-2133AEF7DB3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89" r="11531"/>
            <a:stretch/>
          </p:blipFill>
          <p:spPr>
            <a:xfrm>
              <a:off x="6825340" y="3158532"/>
              <a:ext cx="1385555" cy="1423741"/>
            </a:xfrm>
            <a:prstGeom prst="rect">
              <a:avLst/>
            </a:prstGeom>
          </p:spPr>
        </p:pic>
      </p:grpSp>
      <p:pic>
        <p:nvPicPr>
          <p:cNvPr id="82" name="圖片 81">
            <a:extLst>
              <a:ext uri="{FF2B5EF4-FFF2-40B4-BE49-F238E27FC236}">
                <a16:creationId xmlns:a16="http://schemas.microsoft.com/office/drawing/2014/main" id="{28449E3C-1771-4652-B1B3-6EAE688F2FA9}"/>
              </a:ext>
            </a:extLst>
          </p:cNvPr>
          <p:cNvPicPr>
            <a:picLocks noChangeAspect="1"/>
          </p:cNvPicPr>
          <p:nvPr/>
        </p:nvPicPr>
        <p:blipFill>
          <a:blip r:embed="rId9"/>
          <a:stretch>
            <a:fillRect/>
          </a:stretch>
        </p:blipFill>
        <p:spPr>
          <a:xfrm>
            <a:off x="17704058" y="23578943"/>
            <a:ext cx="6895748" cy="2490132"/>
          </a:xfrm>
          <a:prstGeom prst="rect">
            <a:avLst/>
          </a:prstGeom>
        </p:spPr>
      </p:pic>
      <p:pic>
        <p:nvPicPr>
          <p:cNvPr id="25" name="圖片 24">
            <a:extLst>
              <a:ext uri="{FF2B5EF4-FFF2-40B4-BE49-F238E27FC236}">
                <a16:creationId xmlns:a16="http://schemas.microsoft.com/office/drawing/2014/main" id="{AB9DC5D2-1024-4218-8FF9-C7DEA2DD38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101" y="409426"/>
            <a:ext cx="10787980" cy="1323439"/>
          </a:xfrm>
          <a:prstGeom prst="rect">
            <a:avLst/>
          </a:prstGeom>
        </p:spPr>
      </p:pic>
      <p:sp>
        <p:nvSpPr>
          <p:cNvPr id="26" name="標題 1">
            <a:extLst>
              <a:ext uri="{FF2B5EF4-FFF2-40B4-BE49-F238E27FC236}">
                <a16:creationId xmlns:a16="http://schemas.microsoft.com/office/drawing/2014/main" id="{84A445F8-67D1-48A8-84FF-5F72587A7980}"/>
              </a:ext>
            </a:extLst>
          </p:cNvPr>
          <p:cNvSpPr txBox="1">
            <a:spLocks/>
          </p:cNvSpPr>
          <p:nvPr/>
        </p:nvSpPr>
        <p:spPr>
          <a:xfrm>
            <a:off x="1018185" y="1816241"/>
            <a:ext cx="31116457" cy="2401068"/>
          </a:xfrm>
          <a:prstGeom prst="rect">
            <a:avLst/>
          </a:prstGeom>
        </p:spPr>
        <p:txBody>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r>
              <a:rPr lang="en-US" altLang="zh-TW" sz="12000" b="1" dirty="0">
                <a:solidFill>
                  <a:schemeClr val="accent1">
                    <a:lumMod val="75000"/>
                  </a:schemeClr>
                </a:solidFill>
                <a:latin typeface="Arial" panose="020B0604020202020204" pitchFamily="34" charset="0"/>
                <a:cs typeface="Arial" panose="020B0604020202020204" pitchFamily="34" charset="0"/>
              </a:rPr>
              <a:t>Institute for Drug Evaluation Platform</a:t>
            </a:r>
          </a:p>
        </p:txBody>
      </p:sp>
      <p:sp>
        <p:nvSpPr>
          <p:cNvPr id="27" name="文字方塊 27">
            <a:extLst>
              <a:ext uri="{FF2B5EF4-FFF2-40B4-BE49-F238E27FC236}">
                <a16:creationId xmlns:a16="http://schemas.microsoft.com/office/drawing/2014/main" id="{6837FB69-67BD-419A-9EF5-B0A21A8F75ED}"/>
              </a:ext>
            </a:extLst>
          </p:cNvPr>
          <p:cNvSpPr txBox="1">
            <a:spLocks noChangeArrowheads="1"/>
          </p:cNvSpPr>
          <p:nvPr/>
        </p:nvSpPr>
        <p:spPr bwMode="auto">
          <a:xfrm>
            <a:off x="11115242" y="42092750"/>
            <a:ext cx="21384601" cy="5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72" tIns="10136" rIns="20272" bIns="10136">
            <a:spAutoFit/>
          </a:bodyPr>
          <a:lstStyle>
            <a:lvl1pPr eaLnBrk="0" hangingPunct="0">
              <a:defRPr kumimoji="1" sz="400">
                <a:solidFill>
                  <a:schemeClr val="tx1"/>
                </a:solidFill>
                <a:latin typeface="Arial" charset="0"/>
                <a:ea typeface="新細明體" charset="-120"/>
              </a:defRPr>
            </a:lvl1pPr>
            <a:lvl2pPr marL="742950" indent="-285750" eaLnBrk="0" hangingPunct="0">
              <a:defRPr kumimoji="1" sz="400">
                <a:solidFill>
                  <a:schemeClr val="tx1"/>
                </a:solidFill>
                <a:latin typeface="Arial" charset="0"/>
                <a:ea typeface="新細明體" charset="-120"/>
              </a:defRPr>
            </a:lvl2pPr>
            <a:lvl3pPr marL="1143000" indent="-228600" eaLnBrk="0" hangingPunct="0">
              <a:defRPr kumimoji="1" sz="400">
                <a:solidFill>
                  <a:schemeClr val="tx1"/>
                </a:solidFill>
                <a:latin typeface="Arial" charset="0"/>
                <a:ea typeface="新細明體" charset="-120"/>
              </a:defRPr>
            </a:lvl3pPr>
            <a:lvl4pPr marL="1600200" indent="-228600" eaLnBrk="0" hangingPunct="0">
              <a:defRPr kumimoji="1" sz="400">
                <a:solidFill>
                  <a:schemeClr val="tx1"/>
                </a:solidFill>
                <a:latin typeface="Arial" charset="0"/>
                <a:ea typeface="新細明體" charset="-120"/>
              </a:defRPr>
            </a:lvl4pPr>
            <a:lvl5pPr marL="2057400" indent="-228600" eaLnBrk="0" hangingPunct="0">
              <a:defRPr kumimoji="1" sz="400">
                <a:solidFill>
                  <a:schemeClr val="tx1"/>
                </a:solidFill>
                <a:latin typeface="Arial" charset="0"/>
                <a:ea typeface="新細明體"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charset="-120"/>
              </a:defRPr>
            </a:lvl9pPr>
          </a:lstStyle>
          <a:p>
            <a:pPr defTabSz="197061" eaLnBrk="1" fontAlgn="auto" hangingPunct="1">
              <a:lnSpc>
                <a:spcPct val="11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聯絡窗口：  谷中慧  研究員                   </a:t>
            </a:r>
            <a:r>
              <a:rPr kumimoji="0" lang="en-US" altLang="zh-TW" sz="3600" b="1" dirty="0">
                <a:latin typeface="微軟正黑體" panose="020B0604030504040204" pitchFamily="34" charset="-120"/>
                <a:ea typeface="微軟正黑體" panose="020B0604030504040204" pitchFamily="34" charset="-120"/>
              </a:rPr>
              <a:t>(02)7700-3800 ext.5683 </a:t>
            </a:r>
            <a:r>
              <a:rPr kumimoji="0" lang="zh-TW" altLang="en-US" sz="3600" b="1" dirty="0">
                <a:latin typeface="微軟正黑體" panose="020B0604030504040204" pitchFamily="34" charset="-120"/>
                <a:ea typeface="微軟正黑體" panose="020B0604030504040204" pitchFamily="34" charset="-120"/>
              </a:rPr>
              <a:t>  </a:t>
            </a:r>
            <a:r>
              <a:rPr kumimoji="0" lang="en-US" altLang="zh-TW" sz="3600" b="1" dirty="0">
                <a:ln>
                  <a:solidFill>
                    <a:prstClr val="black"/>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a:rPr>
              <a:t></a:t>
            </a:r>
            <a:r>
              <a:rPr kumimoji="0" lang="en-US" altLang="zh-TW" sz="3600" b="1" dirty="0">
                <a:latin typeface="微軟正黑體" panose="020B0604030504040204" pitchFamily="34" charset="-120"/>
                <a:ea typeface="微軟正黑體" panose="020B0604030504040204" pitchFamily="34" charset="-120"/>
                <a:sym typeface="Wingdings"/>
              </a:rPr>
              <a:t> </a:t>
            </a:r>
            <a:r>
              <a:rPr kumimoji="0" lang="zh-TW" altLang="en-US" sz="3600" b="1" dirty="0">
                <a:latin typeface="微軟正黑體" panose="020B0604030504040204" pitchFamily="34" charset="-120"/>
                <a:ea typeface="微軟正黑體" panose="020B0604030504040204" pitchFamily="34" charset="-120"/>
                <a:sym typeface="Wingdings"/>
              </a:rPr>
              <a:t> </a:t>
            </a:r>
            <a:r>
              <a:rPr kumimoji="0" lang="en-US" altLang="zh-TW" sz="3600" b="1" dirty="0">
                <a:latin typeface="微軟正黑體" panose="020B0604030504040204" pitchFamily="34" charset="-120"/>
                <a:ea typeface="微軟正黑體" panose="020B0604030504040204" pitchFamily="34" charset="-120"/>
                <a:sym typeface="Wingdings"/>
              </a:rPr>
              <a:t>chunghui</a:t>
            </a:r>
            <a:r>
              <a:rPr kumimoji="0" lang="en-US" altLang="zh-TW" sz="3600" b="1" dirty="0">
                <a:latin typeface="微軟正黑體" panose="020B0604030504040204" pitchFamily="34" charset="-120"/>
                <a:ea typeface="微軟正黑體" panose="020B0604030504040204" pitchFamily="34" charset="-120"/>
              </a:rPr>
              <a:t>@dcb.org.tw</a:t>
            </a:r>
            <a:r>
              <a:rPr kumimoji="0" lang="zh-TW" altLang="en-US" sz="3600" b="1"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375962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a:extLst>
              <a:ext uri="{FF2B5EF4-FFF2-40B4-BE49-F238E27FC236}">
                <a16:creationId xmlns:a16="http://schemas.microsoft.com/office/drawing/2014/main" id="{D5029436-74D9-4BE8-8A0B-5FE764911054}"/>
              </a:ext>
            </a:extLst>
          </p:cNvPr>
          <p:cNvPicPr>
            <a:picLocks noChangeAspect="1"/>
          </p:cNvPicPr>
          <p:nvPr/>
        </p:nvPicPr>
        <p:blipFill rotWithShape="1">
          <a:blip r:embed="rId3"/>
          <a:srcRect l="12156" t="14038" r="18866" b="18330"/>
          <a:stretch/>
        </p:blipFill>
        <p:spPr>
          <a:xfrm>
            <a:off x="-841245" y="-1"/>
            <a:ext cx="31116457" cy="43155421"/>
          </a:xfrm>
          <a:prstGeom prst="rect">
            <a:avLst/>
          </a:prstGeom>
        </p:spPr>
      </p:pic>
      <p:sp>
        <p:nvSpPr>
          <p:cNvPr id="43" name="文字方塊 54">
            <a:extLst>
              <a:ext uri="{FF2B5EF4-FFF2-40B4-BE49-F238E27FC236}">
                <a16:creationId xmlns:a16="http://schemas.microsoft.com/office/drawing/2014/main" id="{F304208E-373C-4B27-946F-513C2670DBFD}"/>
              </a:ext>
            </a:extLst>
          </p:cNvPr>
          <p:cNvSpPr txBox="1">
            <a:spLocks noChangeArrowheads="1"/>
          </p:cNvSpPr>
          <p:nvPr/>
        </p:nvSpPr>
        <p:spPr bwMode="auto">
          <a:xfrm>
            <a:off x="15363247" y="28083205"/>
            <a:ext cx="13944339" cy="112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149" tIns="42575" rIns="85149" bIns="42575">
            <a:spAutoFit/>
          </a:bodyPr>
          <a:lstStyle>
            <a:lvl1pPr eaLnBrk="0" hangingPunct="0">
              <a:defRPr kumimoji="1" sz="400">
                <a:solidFill>
                  <a:schemeClr val="tx1"/>
                </a:solidFill>
                <a:latin typeface="Arial" charset="0"/>
                <a:ea typeface="新細明體" pitchFamily="18" charset="-120"/>
              </a:defRPr>
            </a:lvl1pPr>
            <a:lvl2pPr marL="742950" indent="-285750" eaLnBrk="0" hangingPunct="0">
              <a:defRPr kumimoji="1" sz="400">
                <a:solidFill>
                  <a:schemeClr val="tx1"/>
                </a:solidFill>
                <a:latin typeface="Arial" charset="0"/>
                <a:ea typeface="新細明體" pitchFamily="18" charset="-120"/>
              </a:defRPr>
            </a:lvl2pPr>
            <a:lvl3pPr marL="1143000" indent="-228600" eaLnBrk="0" hangingPunct="0">
              <a:defRPr kumimoji="1" sz="400">
                <a:solidFill>
                  <a:schemeClr val="tx1"/>
                </a:solidFill>
                <a:latin typeface="Arial" charset="0"/>
                <a:ea typeface="新細明體" pitchFamily="18" charset="-120"/>
              </a:defRPr>
            </a:lvl3pPr>
            <a:lvl4pPr marL="1600200" indent="-228600" eaLnBrk="0" hangingPunct="0">
              <a:defRPr kumimoji="1" sz="400">
                <a:solidFill>
                  <a:schemeClr val="tx1"/>
                </a:solidFill>
                <a:latin typeface="Arial" charset="0"/>
                <a:ea typeface="新細明體" pitchFamily="18" charset="-120"/>
              </a:defRPr>
            </a:lvl4pPr>
            <a:lvl5pPr marL="2057400" indent="-228600" eaLnBrk="0" hangingPunct="0">
              <a:defRPr kumimoji="1" sz="400">
                <a:solidFill>
                  <a:schemeClr val="tx1"/>
                </a:solidFill>
                <a:latin typeface="Arial" charset="0"/>
                <a:ea typeface="新細明體" pitchFamily="18"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9pPr>
          </a:lstStyle>
          <a:p>
            <a:pPr>
              <a:spcBef>
                <a:spcPts val="2593"/>
              </a:spcBef>
              <a:defRPr/>
            </a:pPr>
            <a:r>
              <a:rPr kumimoji="0" lang="zh-TW" altLang="en-US" sz="4753" b="1" dirty="0">
                <a:solidFill>
                  <a:srgbClr val="0000FF"/>
                </a:solidFill>
                <a:latin typeface="微軟正黑體" panose="020B0604030504040204" pitchFamily="34" charset="-120"/>
                <a:ea typeface="微軟正黑體" panose="020B0604030504040204" pitchFamily="34" charset="-120"/>
              </a:rPr>
              <a:t>🔬其他服務與應用</a:t>
            </a:r>
            <a:endParaRPr kumimoji="0"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快速篩選配方平台（</a:t>
            </a:r>
            <a:r>
              <a:rPr kumimoji="0" lang="en-US" altLang="zh-TW" sz="4753" dirty="0">
                <a:latin typeface="微軟正黑體" panose="020B0604030504040204" pitchFamily="34" charset="-120"/>
                <a:ea typeface="微軟正黑體" panose="020B0604030504040204" pitchFamily="34" charset="-120"/>
              </a:rPr>
              <a:t>DNA barcode</a:t>
            </a:r>
            <a:r>
              <a:rPr kumimoji="0" lang="zh-TW" altLang="en-US" sz="4753" dirty="0">
                <a:latin typeface="微軟正黑體" panose="020B0604030504040204" pitchFamily="34" charset="-120"/>
                <a:ea typeface="微軟正黑體" panose="020B0604030504040204" pitchFamily="34" charset="-120"/>
              </a:rPr>
              <a:t>平台）</a:t>
            </a:r>
            <a:endParaRPr kumimoji="0" lang="en-US" altLang="zh-TW"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特定器官標靶： 我們能協助開發</a:t>
            </a:r>
            <a:r>
              <a:rPr kumimoji="0" lang="en-US" altLang="zh-TW" sz="4753" dirty="0">
                <a:latin typeface="微軟正黑體" panose="020B0604030504040204" pitchFamily="34" charset="-120"/>
                <a:ea typeface="微軟正黑體" panose="020B0604030504040204" pitchFamily="34" charset="-120"/>
              </a:rPr>
              <a:t>LNP</a:t>
            </a:r>
            <a:r>
              <a:rPr kumimoji="0" lang="zh-TW" altLang="en-US" sz="4753" dirty="0">
                <a:latin typeface="微軟正黑體" panose="020B0604030504040204" pitchFamily="34" charset="-120"/>
                <a:ea typeface="微軟正黑體" panose="020B0604030504040204" pitchFamily="34" charset="-120"/>
              </a:rPr>
              <a:t>對特定器官的靶向，提高遞送效果。</a:t>
            </a:r>
            <a:endParaRPr kumimoji="0" lang="en-US" altLang="zh-TW"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特殊核酸遞送： 適用於特殊核酸的高效傳遞，滿足不同治療需求。</a:t>
            </a: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體外細胞轉染應用： 專注於體外細胞轉染，或支援免疫細胞和</a:t>
            </a:r>
            <a:r>
              <a:rPr kumimoji="0" lang="en-US" altLang="zh-TW" sz="4753" dirty="0">
                <a:latin typeface="微軟正黑體" panose="020B0604030504040204" pitchFamily="34" charset="-120"/>
                <a:ea typeface="微軟正黑體" panose="020B0604030504040204" pitchFamily="34" charset="-120"/>
              </a:rPr>
              <a:t>CAR-T</a:t>
            </a:r>
            <a:r>
              <a:rPr kumimoji="0" lang="zh-TW" altLang="en-US" sz="4753" dirty="0">
                <a:latin typeface="微軟正黑體" panose="020B0604030504040204" pitchFamily="34" charset="-120"/>
                <a:ea typeface="微軟正黑體" panose="020B0604030504040204" pitchFamily="34" charset="-120"/>
              </a:rPr>
              <a:t>療法研發。</a:t>
            </a: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疫苗開發： 在疫苗開發領域中，我們提供先進的</a:t>
            </a:r>
            <a:r>
              <a:rPr kumimoji="0" lang="en-US" altLang="zh-TW" sz="4753" dirty="0">
                <a:latin typeface="微軟正黑體" panose="020B0604030504040204" pitchFamily="34" charset="-120"/>
                <a:ea typeface="微軟正黑體" panose="020B0604030504040204" pitchFamily="34" charset="-120"/>
              </a:rPr>
              <a:t>LNP</a:t>
            </a:r>
            <a:r>
              <a:rPr kumimoji="0" lang="zh-TW" altLang="en-US" sz="4753" dirty="0">
                <a:latin typeface="微軟正黑體" panose="020B0604030504040204" pitchFamily="34" charset="-120"/>
                <a:ea typeface="微軟正黑體" panose="020B0604030504040204" pitchFamily="34" charset="-120"/>
              </a:rPr>
              <a:t>技術，加速疫苗研發和生產。</a:t>
            </a:r>
          </a:p>
          <a:p>
            <a:pPr marL="795712" indent="-384137">
              <a:lnSpc>
                <a:spcPct val="110000"/>
              </a:lnSpc>
              <a:buFont typeface="Arial" charset="0"/>
              <a:buChar char="•"/>
              <a:defRPr/>
            </a:pPr>
            <a:r>
              <a:rPr kumimoji="0" lang="zh-TW" altLang="en-US" sz="4753" dirty="0">
                <a:latin typeface="微軟正黑體" panose="020B0604030504040204" pitchFamily="34" charset="-120"/>
                <a:ea typeface="微軟正黑體" panose="020B0604030504040204" pitchFamily="34" charset="-120"/>
              </a:rPr>
              <a:t>凍乾條件開發：針對所</a:t>
            </a:r>
            <a:r>
              <a:rPr kumimoji="0" lang="en-US" altLang="zh-TW" sz="4753" dirty="0">
                <a:latin typeface="微軟正黑體" panose="020B0604030504040204" pitchFamily="34" charset="-120"/>
                <a:ea typeface="微軟正黑體" panose="020B0604030504040204" pitchFamily="34" charset="-120"/>
              </a:rPr>
              <a:t>LNP</a:t>
            </a:r>
            <a:r>
              <a:rPr kumimoji="0" lang="zh-TW" altLang="en-US" sz="4753" dirty="0">
                <a:latin typeface="微軟正黑體" panose="020B0604030504040204" pitchFamily="34" charset="-120"/>
                <a:ea typeface="微軟正黑體" panose="020B0604030504040204" pitchFamily="34" charset="-120"/>
              </a:rPr>
              <a:t>組合、目標應用等因素進行凍乾條件開發與穩定性測試。</a:t>
            </a:r>
          </a:p>
          <a:p>
            <a:pPr marL="795712" indent="-384137">
              <a:lnSpc>
                <a:spcPct val="110000"/>
              </a:lnSpc>
              <a:buFont typeface="Arial" charset="0"/>
              <a:buChar char="•"/>
              <a:defRPr/>
            </a:pPr>
            <a:endParaRPr kumimoji="0" lang="zh-TW" altLang="en-US"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endParaRPr kumimoji="0" lang="en-US" altLang="zh-TW" sz="4753" dirty="0">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1020314" y="28083205"/>
            <a:ext cx="13545792" cy="15739882"/>
          </a:xfrm>
          <a:prstGeom prst="rect">
            <a:avLst/>
          </a:prstGeom>
          <a:noFill/>
        </p:spPr>
        <p:txBody>
          <a:bodyPr wrap="square" lIns="85149" tIns="42575" rIns="85149" bIns="42575">
            <a:spAutoFit/>
          </a:bodyPr>
          <a:lstStyle>
            <a:lvl1pPr>
              <a:defRPr sz="400">
                <a:solidFill>
                  <a:schemeClr val="tx1"/>
                </a:solidFill>
                <a:latin typeface="Calibri" pitchFamily="34" charset="0"/>
                <a:ea typeface="新細明體" charset="-120"/>
              </a:defRPr>
            </a:lvl1pPr>
            <a:lvl2pPr marL="742950" indent="-285750">
              <a:defRPr sz="400">
                <a:solidFill>
                  <a:schemeClr val="tx1"/>
                </a:solidFill>
                <a:latin typeface="Calibri" pitchFamily="34" charset="0"/>
                <a:ea typeface="新細明體" charset="-120"/>
              </a:defRPr>
            </a:lvl2pPr>
            <a:lvl3pPr marL="1143000" indent="-228600">
              <a:defRPr sz="400">
                <a:solidFill>
                  <a:schemeClr val="tx1"/>
                </a:solidFill>
                <a:latin typeface="Calibri" pitchFamily="34" charset="0"/>
                <a:ea typeface="新細明體" charset="-120"/>
              </a:defRPr>
            </a:lvl3pPr>
            <a:lvl4pPr marL="1600200" indent="-228600">
              <a:defRPr sz="400">
                <a:solidFill>
                  <a:schemeClr val="tx1"/>
                </a:solidFill>
                <a:latin typeface="Calibri" pitchFamily="34" charset="0"/>
                <a:ea typeface="新細明體" charset="-120"/>
              </a:defRPr>
            </a:lvl4pPr>
            <a:lvl5pPr marL="2057400" indent="-228600">
              <a:defRPr sz="400">
                <a:solidFill>
                  <a:schemeClr val="tx1"/>
                </a:solidFill>
                <a:latin typeface="Calibri" pitchFamily="34" charset="0"/>
                <a:ea typeface="新細明體" charset="-120"/>
              </a:defRPr>
            </a:lvl5pPr>
            <a:lvl6pPr marL="2514600" indent="-228600" defTabSz="196850" fontAlgn="base">
              <a:spcBef>
                <a:spcPct val="0"/>
              </a:spcBef>
              <a:spcAft>
                <a:spcPct val="0"/>
              </a:spcAft>
              <a:defRPr sz="400">
                <a:solidFill>
                  <a:schemeClr val="tx1"/>
                </a:solidFill>
                <a:latin typeface="Calibri" pitchFamily="34" charset="0"/>
                <a:ea typeface="新細明體" charset="-120"/>
              </a:defRPr>
            </a:lvl6pPr>
            <a:lvl7pPr marL="2971800" indent="-228600" defTabSz="196850" fontAlgn="base">
              <a:spcBef>
                <a:spcPct val="0"/>
              </a:spcBef>
              <a:spcAft>
                <a:spcPct val="0"/>
              </a:spcAft>
              <a:defRPr sz="400">
                <a:solidFill>
                  <a:schemeClr val="tx1"/>
                </a:solidFill>
                <a:latin typeface="Calibri" pitchFamily="34" charset="0"/>
                <a:ea typeface="新細明體" charset="-120"/>
              </a:defRPr>
            </a:lvl7pPr>
            <a:lvl8pPr marL="3429000" indent="-228600" defTabSz="196850" fontAlgn="base">
              <a:spcBef>
                <a:spcPct val="0"/>
              </a:spcBef>
              <a:spcAft>
                <a:spcPct val="0"/>
              </a:spcAft>
              <a:defRPr sz="400">
                <a:solidFill>
                  <a:schemeClr val="tx1"/>
                </a:solidFill>
                <a:latin typeface="Calibri" pitchFamily="34" charset="0"/>
                <a:ea typeface="新細明體" charset="-120"/>
              </a:defRPr>
            </a:lvl8pPr>
            <a:lvl9pPr marL="3886200" indent="-228600" defTabSz="196850" fontAlgn="base">
              <a:spcBef>
                <a:spcPct val="0"/>
              </a:spcBef>
              <a:spcAft>
                <a:spcPct val="0"/>
              </a:spcAft>
              <a:defRPr sz="400">
                <a:solidFill>
                  <a:schemeClr val="tx1"/>
                </a:solidFill>
                <a:latin typeface="Calibri" pitchFamily="34" charset="0"/>
                <a:ea typeface="新細明體" charset="-120"/>
              </a:defRPr>
            </a:lvl9pPr>
          </a:lstStyle>
          <a:p>
            <a:pPr>
              <a:spcBef>
                <a:spcPts val="2593"/>
              </a:spcBef>
              <a:defRPr/>
            </a:pPr>
            <a:r>
              <a:rPr lang="zh-TW" altLang="en-US" sz="4753" b="1" dirty="0">
                <a:solidFill>
                  <a:srgbClr val="0000FF"/>
                </a:solidFill>
                <a:latin typeface="微軟正黑體" panose="020B0604030504040204" pitchFamily="34" charset="-120"/>
                <a:ea typeface="微軟正黑體" panose="020B0604030504040204" pitchFamily="34" charset="-120"/>
              </a:rPr>
              <a:t>📊物化分析項目</a:t>
            </a:r>
            <a:endParaRPr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粒徑檢測： 精確測量</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的尺寸，確保其在目標組織中的適切傳遞。</a:t>
            </a:r>
            <a:endParaRPr lang="en-US" altLang="zh-TW" sz="4753"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表面電位分析： 評估</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的表面電位，確保其在生理環境中的穩定性。</a:t>
            </a:r>
          </a:p>
          <a:p>
            <a:pPr marL="795712" indent="-384137">
              <a:buFont typeface="Arial" charset="0"/>
              <a:buChar char="•"/>
              <a:defRPr/>
            </a:pPr>
            <a:r>
              <a:rPr lang="zh-TW" altLang="en-US" sz="4753" dirty="0">
                <a:latin typeface="微軟正黑體" panose="020B0604030504040204" pitchFamily="34" charset="-120"/>
                <a:ea typeface="微軟正黑體" panose="020B0604030504040204" pitchFamily="34" charset="-120"/>
              </a:rPr>
              <a:t>核酸包覆率檢測： 測定</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的核酸包覆率。</a:t>
            </a:r>
            <a:endParaRPr lang="en-US" altLang="zh-TW" sz="4753"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en-US" altLang="zh-TW" sz="4800" dirty="0" err="1">
                <a:latin typeface="微軟正黑體" panose="020B0604030504040204" pitchFamily="34" charset="-120"/>
                <a:ea typeface="微軟正黑體" panose="020B0604030504040204" pitchFamily="34" charset="-120"/>
              </a:rPr>
              <a:t>pKa</a:t>
            </a:r>
            <a:r>
              <a:rPr lang="zh-TW" altLang="en-US" sz="4800" dirty="0">
                <a:latin typeface="微軟正黑體" panose="020B0604030504040204" pitchFamily="34" charset="-120"/>
                <a:ea typeface="微軟正黑體" panose="020B0604030504040204" pitchFamily="34" charset="-120"/>
              </a:rPr>
              <a:t>檢測： 測定</a:t>
            </a:r>
            <a:r>
              <a:rPr lang="en-US" altLang="zh-TW" sz="4800" dirty="0">
                <a:latin typeface="微軟正黑體" panose="020B0604030504040204" pitchFamily="34" charset="-120"/>
                <a:ea typeface="微軟正黑體" panose="020B0604030504040204" pitchFamily="34" charset="-120"/>
              </a:rPr>
              <a:t>LNP</a:t>
            </a:r>
            <a:r>
              <a:rPr lang="zh-TW" altLang="en-US" sz="4800" dirty="0">
                <a:latin typeface="微軟正黑體" panose="020B0604030504040204" pitchFamily="34" charset="-120"/>
                <a:ea typeface="微軟正黑體" panose="020B0604030504040204" pitchFamily="34" charset="-120"/>
              </a:rPr>
              <a:t>的</a:t>
            </a:r>
            <a:r>
              <a:rPr lang="en-US" altLang="zh-TW" sz="4800" dirty="0" err="1">
                <a:latin typeface="微軟正黑體" panose="020B0604030504040204" pitchFamily="34" charset="-120"/>
                <a:ea typeface="微軟正黑體" panose="020B0604030504040204" pitchFamily="34" charset="-120"/>
              </a:rPr>
              <a:t>pKa</a:t>
            </a:r>
            <a:r>
              <a:rPr lang="zh-TW" altLang="en-US" sz="4800" dirty="0">
                <a:latin typeface="微軟正黑體" panose="020B0604030504040204" pitchFamily="34" charset="-120"/>
                <a:ea typeface="微軟正黑體" panose="020B0604030504040204" pitchFamily="34" charset="-120"/>
              </a:rPr>
              <a:t>。</a:t>
            </a:r>
            <a:endParaRPr lang="en-US" altLang="zh-TW" sz="4800" dirty="0">
              <a:latin typeface="微軟正黑體" panose="020B0604030504040204" pitchFamily="34" charset="-120"/>
              <a:ea typeface="微軟正黑體" panose="020B0604030504040204" pitchFamily="34" charset="-120"/>
            </a:endParaRPr>
          </a:p>
          <a:p>
            <a:pPr marL="795712" indent="-384137">
              <a:buFont typeface="Arial" charset="0"/>
              <a:buChar char="•"/>
              <a:defRPr/>
            </a:pPr>
            <a:r>
              <a:rPr lang="zh-TW" altLang="en-US" sz="4800" dirty="0">
                <a:latin typeface="微軟正黑體" panose="020B0604030504040204" pitchFamily="34" charset="-120"/>
                <a:ea typeface="微軟正黑體" panose="020B0604030504040204" pitchFamily="34" charset="-120"/>
              </a:rPr>
              <a:t>核酸完整性檢測： 確保核酸在</a:t>
            </a:r>
            <a:r>
              <a:rPr lang="en-US" altLang="zh-TW" sz="4800" dirty="0">
                <a:latin typeface="微軟正黑體" panose="020B0604030504040204" pitchFamily="34" charset="-120"/>
                <a:ea typeface="微軟正黑體" panose="020B0604030504040204" pitchFamily="34" charset="-120"/>
              </a:rPr>
              <a:t>LNP</a:t>
            </a:r>
            <a:r>
              <a:rPr lang="zh-TW" altLang="en-US" sz="4800" dirty="0">
                <a:latin typeface="微軟正黑體" panose="020B0604030504040204" pitchFamily="34" charset="-120"/>
                <a:ea typeface="微軟正黑體" panose="020B0604030504040204" pitchFamily="34" charset="-120"/>
              </a:rPr>
              <a:t>中的完整性，保證藥物的有效性。</a:t>
            </a:r>
            <a:endParaRPr lang="en-US" altLang="zh-TW" sz="4800" dirty="0">
              <a:latin typeface="微軟正黑體" panose="020B0604030504040204" pitchFamily="34" charset="-120"/>
              <a:ea typeface="微軟正黑體" panose="020B0604030504040204" pitchFamily="34" charset="-120"/>
            </a:endParaRPr>
          </a:p>
          <a:p>
            <a:pPr marL="411575">
              <a:defRPr/>
            </a:pPr>
            <a:endParaRPr lang="zh-TW" altLang="en-US" sz="4753" dirty="0">
              <a:latin typeface="微軟正黑體" panose="020B0604030504040204" pitchFamily="34" charset="-120"/>
              <a:ea typeface="微軟正黑體" panose="020B0604030504040204" pitchFamily="34" charset="-120"/>
            </a:endParaRPr>
          </a:p>
          <a:p>
            <a:pPr>
              <a:lnSpc>
                <a:spcPct val="110000"/>
              </a:lnSpc>
              <a:spcBef>
                <a:spcPts val="2593"/>
              </a:spcBef>
              <a:defRPr/>
            </a:pPr>
            <a:r>
              <a:rPr lang="zh-TW" altLang="en-US" sz="4753" b="1" dirty="0">
                <a:solidFill>
                  <a:srgbClr val="0000FF"/>
                </a:solidFill>
                <a:latin typeface="微軟正黑體" panose="020B0604030504040204" pitchFamily="34" charset="-120"/>
                <a:ea typeface="微軟正黑體" panose="020B0604030504040204" pitchFamily="34" charset="-120"/>
              </a:rPr>
              <a:t>🌟先進分析與篩選</a:t>
            </a:r>
            <a:endParaRPr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體外細胞轉染效率分析： 在體外模型中評估</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的轉染效率，預測在實際應用中的性能。</a:t>
            </a:r>
            <a:endParaRPr lang="en-US" altLang="zh-TW"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小鼠體內器官分布評估（冷光）： 利用冷光技術評估</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在小鼠體內的器官分布情況。</a:t>
            </a:r>
          </a:p>
          <a:p>
            <a:pPr marL="795712" indent="-384137">
              <a:lnSpc>
                <a:spcPct val="110000"/>
              </a:lnSpc>
              <a:buFont typeface="Arial" charset="0"/>
              <a:buChar char="•"/>
              <a:defRPr/>
            </a:pPr>
            <a:r>
              <a:rPr lang="zh-TW" altLang="en-US" sz="4753" dirty="0">
                <a:latin typeface="微軟正黑體" panose="020B0604030504040204" pitchFamily="34" charset="-120"/>
                <a:ea typeface="微軟正黑體" panose="020B0604030504040204" pitchFamily="34" charset="-120"/>
              </a:rPr>
              <a:t>小鼠體內細胞分布評估（螢光）： 使用螢光標記評估</a:t>
            </a:r>
            <a:r>
              <a:rPr lang="en-US" altLang="zh-TW" sz="4753" dirty="0">
                <a:latin typeface="微軟正黑體" panose="020B0604030504040204" pitchFamily="34" charset="-120"/>
                <a:ea typeface="微軟正黑體" panose="020B0604030504040204" pitchFamily="34" charset="-120"/>
              </a:rPr>
              <a:t>LNP</a:t>
            </a:r>
            <a:r>
              <a:rPr lang="zh-TW" altLang="en-US" sz="4753" dirty="0">
                <a:latin typeface="微軟正黑體" panose="020B0604030504040204" pitchFamily="34" charset="-120"/>
                <a:ea typeface="微軟正黑體" panose="020B0604030504040204" pitchFamily="34" charset="-120"/>
              </a:rPr>
              <a:t>在小鼠體內的不同細胞分布情況。</a:t>
            </a:r>
          </a:p>
          <a:p>
            <a:pPr marL="411575">
              <a:lnSpc>
                <a:spcPct val="110000"/>
              </a:lnSpc>
              <a:defRPr/>
            </a:pPr>
            <a:endParaRPr lang="zh-TW" altLang="en-US"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endParaRPr lang="zh-TW" altLang="en-US"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endParaRPr lang="zh-TW" altLang="en-US" sz="4753" dirty="0">
              <a:latin typeface="微軟正黑體" panose="020B0604030504040204" pitchFamily="34" charset="-120"/>
              <a:ea typeface="微軟正黑體" panose="020B0604030504040204" pitchFamily="34" charset="-120"/>
            </a:endParaRPr>
          </a:p>
        </p:txBody>
      </p:sp>
      <p:sp>
        <p:nvSpPr>
          <p:cNvPr id="32" name="矩形 31"/>
          <p:cNvSpPr/>
          <p:nvPr/>
        </p:nvSpPr>
        <p:spPr>
          <a:xfrm>
            <a:off x="1173943" y="6969231"/>
            <a:ext cx="18257057" cy="4443973"/>
          </a:xfrm>
          <a:prstGeom prst="rect">
            <a:avLst/>
          </a:prstGeom>
        </p:spPr>
        <p:txBody>
          <a:bodyPr wrap="square">
            <a:spAutoFit/>
          </a:bodyPr>
          <a:lstStyle/>
          <a:p>
            <a:pPr algn="just">
              <a:lnSpc>
                <a:spcPct val="120000"/>
              </a:lnSpc>
              <a:defRPr/>
            </a:pP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LNP</a:t>
            </a:r>
            <a:r>
              <a:rPr lang="zh-TW" altLang="en-US" sz="4800" dirty="0">
                <a:solidFill>
                  <a:prstClr val="black"/>
                </a:solidFill>
                <a:latin typeface="微軟正黑體" panose="020B0604030504040204" pitchFamily="34" charset="-120"/>
                <a:ea typeface="微軟正黑體" panose="020B0604030504040204" pitchFamily="34" charset="-120"/>
              </a:rPr>
              <a:t>是由脂質類物質組成的奈米粒子，其特殊脂質結構可高效、</a:t>
            </a:r>
            <a:endParaRPr lang="en-US" altLang="zh-TW" sz="4800" dirty="0">
              <a:solidFill>
                <a:prstClr val="black"/>
              </a:solidFill>
              <a:latin typeface="微軟正黑體" panose="020B0604030504040204" pitchFamily="34" charset="-120"/>
              <a:ea typeface="微軟正黑體" panose="020B0604030504040204" pitchFamily="34" charset="-120"/>
            </a:endParaRPr>
          </a:p>
          <a:p>
            <a:pPr algn="just">
              <a:lnSpc>
                <a:spcPct val="120000"/>
              </a:lnSpc>
              <a:defRPr/>
            </a:pPr>
            <a:r>
              <a:rPr lang="en-US" altLang="zh-TW" sz="4800" dirty="0">
                <a:solidFill>
                  <a:prstClr val="black"/>
                </a:solidFill>
                <a:latin typeface="微軟正黑體" panose="020B0604030504040204" pitchFamily="34" charset="-120"/>
                <a:ea typeface="微軟正黑體" panose="020B0604030504040204" pitchFamily="34" charset="-120"/>
              </a:rPr>
              <a:t>      </a:t>
            </a:r>
            <a:r>
              <a:rPr lang="zh-TW" altLang="en-US" sz="4800" dirty="0">
                <a:solidFill>
                  <a:prstClr val="black"/>
                </a:solidFill>
                <a:latin typeface="微軟正黑體" panose="020B0604030504040204" pitchFamily="34" charset="-120"/>
                <a:ea typeface="微軟正黑體" panose="020B0604030504040204" pitchFamily="34" charset="-120"/>
              </a:rPr>
              <a:t>安全地傳送生物性物質，為理想藥物和基因傳遞載體。</a:t>
            </a:r>
            <a:endParaRPr lang="en-US" altLang="zh-TW" sz="4800" dirty="0">
              <a:solidFill>
                <a:prstClr val="black"/>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4800" dirty="0">
                <a:solidFill>
                  <a:prstClr val="black"/>
                </a:solidFill>
                <a:latin typeface="微軟正黑體" panose="020B0604030504040204" pitchFamily="34" charset="-120"/>
                <a:ea typeface="微軟正黑體" panose="020B0604030504040204" pitchFamily="34" charset="-120"/>
              </a:rPr>
              <a:t>💊 精準地傳遞藥物到目標組織或細胞，提高治療效果並減少副作用。</a:t>
            </a:r>
          </a:p>
          <a:p>
            <a:pPr marL="895350" indent="-895350" algn="just">
              <a:lnSpc>
                <a:spcPct val="120000"/>
              </a:lnSpc>
              <a:defRPr/>
            </a:pP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LNP</a:t>
            </a:r>
            <a:r>
              <a:rPr lang="zh-TW" altLang="en-US" sz="4800" dirty="0">
                <a:solidFill>
                  <a:prstClr val="black"/>
                </a:solidFill>
                <a:latin typeface="微軟正黑體" panose="020B0604030504040204" pitchFamily="34" charset="-120"/>
                <a:ea typeface="微軟正黑體" panose="020B0604030504040204" pitchFamily="34" charset="-120"/>
              </a:rPr>
              <a:t>技術的獨特之處在於其生物相容性和高度穿透性，有助於突破細胞膜屏障，確保生物活性物質的精準傳遞。</a:t>
            </a:r>
            <a:endParaRPr lang="en-US" altLang="zh-TW" sz="4800" dirty="0">
              <a:solidFill>
                <a:prstClr val="black"/>
              </a:solidFill>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28D72CDD-2FF0-4B50-B78F-8E0D667181A6}"/>
              </a:ext>
            </a:extLst>
          </p:cNvPr>
          <p:cNvGrpSpPr/>
          <p:nvPr/>
        </p:nvGrpSpPr>
        <p:grpSpPr>
          <a:xfrm>
            <a:off x="1018185" y="3997310"/>
            <a:ext cx="9367501" cy="2489167"/>
            <a:chOff x="1414059" y="6656505"/>
            <a:chExt cx="9367501" cy="2489167"/>
          </a:xfrm>
        </p:grpSpPr>
        <p:sp>
          <p:nvSpPr>
            <p:cNvPr id="30" name="文字方塊 29"/>
            <p:cNvSpPr txBox="1"/>
            <p:nvPr/>
          </p:nvSpPr>
          <p:spPr bwMode="auto">
            <a:xfrm>
              <a:off x="1414059" y="6656505"/>
              <a:ext cx="7811773" cy="1156342"/>
            </a:xfrm>
            <a:prstGeom prst="rect">
              <a:avLst/>
            </a:prstGeom>
            <a:noFill/>
          </p:spPr>
          <p:txBody>
            <a:bodyPr wrap="square">
              <a:spAutoFit/>
            </a:bodyPr>
            <a:lstStyle>
              <a:defPPr>
                <a:defRPr lang="zh-TW"/>
              </a:defPPr>
              <a:lvl1pPr defTabSz="197061" fontAlgn="auto">
                <a:spcBef>
                  <a:spcPts val="0"/>
                </a:spcBef>
                <a:spcAft>
                  <a:spcPts val="0"/>
                </a:spcAft>
                <a:defRPr kumimoji="0" sz="1600">
                  <a:ln w="3175" cmpd="sng">
                    <a:solidFill>
                      <a:srgbClr val="002060"/>
                    </a:solidFill>
                    <a:prstDash val="solid"/>
                  </a:ln>
                  <a:solidFill>
                    <a:srgbClr val="0000FF"/>
                  </a:solidFill>
                  <a:latin typeface="微軟正黑體" panose="020B0604030504040204" pitchFamily="34" charset="-120"/>
                  <a:ea typeface="微軟正黑體" panose="020B0604030504040204" pitchFamily="34" charset="-120"/>
                  <a:cs typeface="Meiryo" panose="020B0604030504040204" pitchFamily="34" charset="-128"/>
                </a:defRPr>
              </a:lvl1pPr>
            </a:lstStyle>
            <a:p>
              <a:r>
                <a:rPr lang="zh-TW" altLang="en-US" sz="6914" dirty="0"/>
                <a:t>藥物傳輸組</a:t>
              </a:r>
            </a:p>
          </p:txBody>
        </p:sp>
        <p:grpSp>
          <p:nvGrpSpPr>
            <p:cNvPr id="2" name="群組 1"/>
            <p:cNvGrpSpPr/>
            <p:nvPr/>
          </p:nvGrpSpPr>
          <p:grpSpPr>
            <a:xfrm>
              <a:off x="1758323" y="7278795"/>
              <a:ext cx="9023237" cy="1866877"/>
              <a:chOff x="332656" y="2000672"/>
              <a:chExt cx="2088232" cy="432048"/>
            </a:xfrm>
          </p:grpSpPr>
          <p:pic>
            <p:nvPicPr>
              <p:cNvPr id="37" name="圖片 28"/>
              <p:cNvPicPr>
                <a:picLocks noChangeAspect="1"/>
              </p:cNvPicPr>
              <p:nvPr/>
            </p:nvPicPr>
            <p:blipFill>
              <a:blip r:embed="rId4">
                <a:extLst>
                  <a:ext uri="{28A0092B-C50C-407E-A947-70E740481C1C}">
                    <a14:useLocalDpi xmlns:a14="http://schemas.microsoft.com/office/drawing/2010/main" val="0"/>
                  </a:ext>
                </a:extLst>
              </a:blip>
              <a:srcRect l="2" r="1628"/>
              <a:stretch>
                <a:fillRect/>
              </a:stretch>
            </p:blipFill>
            <p:spPr bwMode="auto">
              <a:xfrm>
                <a:off x="776203" y="2000920"/>
                <a:ext cx="164468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圖片 44"/>
              <p:cNvPicPr>
                <a:picLocks noChangeAspect="1"/>
              </p:cNvPicPr>
              <p:nvPr/>
            </p:nvPicPr>
            <p:blipFill>
              <a:blip r:embed="rId4">
                <a:extLst>
                  <a:ext uri="{28A0092B-C50C-407E-A947-70E740481C1C}">
                    <a14:useLocalDpi xmlns:a14="http://schemas.microsoft.com/office/drawing/2010/main" val="0"/>
                  </a:ext>
                </a:extLst>
              </a:blip>
              <a:srcRect l="2" r="64764"/>
              <a:stretch>
                <a:fillRect/>
              </a:stretch>
            </p:blipFill>
            <p:spPr bwMode="auto">
              <a:xfrm>
                <a:off x="332656" y="2000672"/>
                <a:ext cx="62506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 name="矩形 3"/>
          <p:cNvSpPr/>
          <p:nvPr/>
        </p:nvSpPr>
        <p:spPr>
          <a:xfrm>
            <a:off x="918759" y="26509012"/>
            <a:ext cx="6112571" cy="903196"/>
          </a:xfrm>
          <a:prstGeom prst="rect">
            <a:avLst/>
          </a:prstGeom>
        </p:spPr>
        <p:txBody>
          <a:bodyPr wrap="none">
            <a:spAutoFit/>
          </a:bodyPr>
          <a:lstStyle/>
          <a:p>
            <a:pPr marL="384137" indent="-384137" defTabSz="851501">
              <a:lnSpc>
                <a:spcPct val="110000"/>
              </a:lnSpc>
              <a:defRPr/>
            </a:pPr>
            <a:r>
              <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LNP</a:t>
            </a:r>
            <a:r>
              <a:rPr lang="zh-TW" altLang="en-US"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製備</a:t>
            </a:r>
            <a:r>
              <a:rPr lang="zh-TW"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服務</a:t>
            </a:r>
            <a:r>
              <a:rPr lang="zh-TW" altLang="en-US"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項目</a:t>
            </a:r>
            <a:r>
              <a:rPr lang="zh-TW"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a:t>
            </a:r>
            <a:endPar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endParaRPr>
          </a:p>
        </p:txBody>
      </p:sp>
      <p:pic>
        <p:nvPicPr>
          <p:cNvPr id="25" name="圖片 24">
            <a:extLst>
              <a:ext uri="{FF2B5EF4-FFF2-40B4-BE49-F238E27FC236}">
                <a16:creationId xmlns:a16="http://schemas.microsoft.com/office/drawing/2014/main" id="{AB9DC5D2-1024-4218-8FF9-C7DEA2DD38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101" y="409426"/>
            <a:ext cx="10787980" cy="1323439"/>
          </a:xfrm>
          <a:prstGeom prst="rect">
            <a:avLst/>
          </a:prstGeom>
        </p:spPr>
      </p:pic>
      <p:sp>
        <p:nvSpPr>
          <p:cNvPr id="26" name="標題 1">
            <a:extLst>
              <a:ext uri="{FF2B5EF4-FFF2-40B4-BE49-F238E27FC236}">
                <a16:creationId xmlns:a16="http://schemas.microsoft.com/office/drawing/2014/main" id="{84A445F8-67D1-48A8-84FF-5F72587A7980}"/>
              </a:ext>
            </a:extLst>
          </p:cNvPr>
          <p:cNvSpPr txBox="1">
            <a:spLocks/>
          </p:cNvSpPr>
          <p:nvPr/>
        </p:nvSpPr>
        <p:spPr>
          <a:xfrm>
            <a:off x="1018185" y="1816241"/>
            <a:ext cx="31116457" cy="2401068"/>
          </a:xfrm>
          <a:prstGeom prst="rect">
            <a:avLst/>
          </a:prstGeom>
        </p:spPr>
        <p:txBody>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r>
              <a:rPr lang="en-US" altLang="zh-TW" sz="12000" b="1" dirty="0">
                <a:solidFill>
                  <a:schemeClr val="accent1">
                    <a:lumMod val="75000"/>
                  </a:schemeClr>
                </a:solidFill>
                <a:latin typeface="Arial" panose="020B0604020202020204" pitchFamily="34" charset="0"/>
                <a:cs typeface="Arial" panose="020B0604020202020204" pitchFamily="34" charset="0"/>
              </a:rPr>
              <a:t>Institute for Drug Evaluation Platform</a:t>
            </a:r>
          </a:p>
        </p:txBody>
      </p:sp>
      <p:sp>
        <p:nvSpPr>
          <p:cNvPr id="27" name="文字方塊 27">
            <a:extLst>
              <a:ext uri="{FF2B5EF4-FFF2-40B4-BE49-F238E27FC236}">
                <a16:creationId xmlns:a16="http://schemas.microsoft.com/office/drawing/2014/main" id="{6837FB69-67BD-419A-9EF5-B0A21A8F75ED}"/>
              </a:ext>
            </a:extLst>
          </p:cNvPr>
          <p:cNvSpPr txBox="1">
            <a:spLocks noChangeArrowheads="1"/>
          </p:cNvSpPr>
          <p:nvPr/>
        </p:nvSpPr>
        <p:spPr bwMode="auto">
          <a:xfrm>
            <a:off x="11115242" y="42092750"/>
            <a:ext cx="21384601" cy="5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72" tIns="10136" rIns="20272" bIns="10136">
            <a:spAutoFit/>
          </a:bodyPr>
          <a:lstStyle>
            <a:lvl1pPr eaLnBrk="0" hangingPunct="0">
              <a:defRPr kumimoji="1" sz="400">
                <a:solidFill>
                  <a:schemeClr val="tx1"/>
                </a:solidFill>
                <a:latin typeface="Arial" charset="0"/>
                <a:ea typeface="新細明體" charset="-120"/>
              </a:defRPr>
            </a:lvl1pPr>
            <a:lvl2pPr marL="742950" indent="-285750" eaLnBrk="0" hangingPunct="0">
              <a:defRPr kumimoji="1" sz="400">
                <a:solidFill>
                  <a:schemeClr val="tx1"/>
                </a:solidFill>
                <a:latin typeface="Arial" charset="0"/>
                <a:ea typeface="新細明體" charset="-120"/>
              </a:defRPr>
            </a:lvl2pPr>
            <a:lvl3pPr marL="1143000" indent="-228600" eaLnBrk="0" hangingPunct="0">
              <a:defRPr kumimoji="1" sz="400">
                <a:solidFill>
                  <a:schemeClr val="tx1"/>
                </a:solidFill>
                <a:latin typeface="Arial" charset="0"/>
                <a:ea typeface="新細明體" charset="-120"/>
              </a:defRPr>
            </a:lvl3pPr>
            <a:lvl4pPr marL="1600200" indent="-228600" eaLnBrk="0" hangingPunct="0">
              <a:defRPr kumimoji="1" sz="400">
                <a:solidFill>
                  <a:schemeClr val="tx1"/>
                </a:solidFill>
                <a:latin typeface="Arial" charset="0"/>
                <a:ea typeface="新細明體" charset="-120"/>
              </a:defRPr>
            </a:lvl4pPr>
            <a:lvl5pPr marL="2057400" indent="-228600" eaLnBrk="0" hangingPunct="0">
              <a:defRPr kumimoji="1" sz="400">
                <a:solidFill>
                  <a:schemeClr val="tx1"/>
                </a:solidFill>
                <a:latin typeface="Arial" charset="0"/>
                <a:ea typeface="新細明體"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charset="-120"/>
              </a:defRPr>
            </a:lvl9pPr>
          </a:lstStyle>
          <a:p>
            <a:pPr defTabSz="197061" eaLnBrk="1" fontAlgn="auto" hangingPunct="1">
              <a:lnSpc>
                <a:spcPct val="11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聯絡窗口：  谷中慧  研究員                   </a:t>
            </a:r>
            <a:r>
              <a:rPr kumimoji="0" lang="en-US" altLang="zh-TW" sz="3600" b="1" dirty="0">
                <a:latin typeface="微軟正黑體" panose="020B0604030504040204" pitchFamily="34" charset="-120"/>
                <a:ea typeface="微軟正黑體" panose="020B0604030504040204" pitchFamily="34" charset="-120"/>
              </a:rPr>
              <a:t>(02)7700-3800 ext.5683 </a:t>
            </a:r>
            <a:r>
              <a:rPr kumimoji="0" lang="zh-TW" altLang="en-US" sz="3600" b="1" dirty="0">
                <a:latin typeface="微軟正黑體" panose="020B0604030504040204" pitchFamily="34" charset="-120"/>
                <a:ea typeface="微軟正黑體" panose="020B0604030504040204" pitchFamily="34" charset="-120"/>
              </a:rPr>
              <a:t>  </a:t>
            </a:r>
            <a:r>
              <a:rPr kumimoji="0" lang="en-US" altLang="zh-TW" sz="3600" b="1" dirty="0">
                <a:ln>
                  <a:solidFill>
                    <a:prstClr val="black"/>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a:rPr>
              <a:t></a:t>
            </a:r>
            <a:r>
              <a:rPr kumimoji="0" lang="en-US" altLang="zh-TW" sz="3600" b="1" dirty="0">
                <a:latin typeface="微軟正黑體" panose="020B0604030504040204" pitchFamily="34" charset="-120"/>
                <a:ea typeface="微軟正黑體" panose="020B0604030504040204" pitchFamily="34" charset="-120"/>
                <a:sym typeface="Wingdings"/>
              </a:rPr>
              <a:t> </a:t>
            </a:r>
            <a:r>
              <a:rPr kumimoji="0" lang="zh-TW" altLang="en-US" sz="3600" b="1" dirty="0">
                <a:latin typeface="微軟正黑體" panose="020B0604030504040204" pitchFamily="34" charset="-120"/>
                <a:ea typeface="微軟正黑體" panose="020B0604030504040204" pitchFamily="34" charset="-120"/>
                <a:sym typeface="Wingdings"/>
              </a:rPr>
              <a:t> </a:t>
            </a:r>
            <a:r>
              <a:rPr kumimoji="0" lang="en-US" altLang="zh-TW" sz="3600" b="1" dirty="0">
                <a:latin typeface="微軟正黑體" panose="020B0604030504040204" pitchFamily="34" charset="-120"/>
                <a:ea typeface="微軟正黑體" panose="020B0604030504040204" pitchFamily="34" charset="-120"/>
                <a:sym typeface="Wingdings"/>
              </a:rPr>
              <a:t>chunghui</a:t>
            </a:r>
            <a:r>
              <a:rPr kumimoji="0" lang="en-US" altLang="zh-TW" sz="3600" b="1" dirty="0">
                <a:latin typeface="微軟正黑體" panose="020B0604030504040204" pitchFamily="34" charset="-120"/>
                <a:ea typeface="微軟正黑體" panose="020B0604030504040204" pitchFamily="34" charset="-120"/>
              </a:rPr>
              <a:t>@dcb.org.tw</a:t>
            </a:r>
            <a:r>
              <a:rPr kumimoji="0" lang="zh-TW" altLang="en-US" sz="3600" b="1" dirty="0">
                <a:latin typeface="微軟正黑體" panose="020B0604030504040204" pitchFamily="34" charset="-120"/>
                <a:ea typeface="微軟正黑體" panose="020B0604030504040204" pitchFamily="34" charset="-120"/>
              </a:rPr>
              <a:t> </a:t>
            </a:r>
          </a:p>
        </p:txBody>
      </p:sp>
      <p:sp>
        <p:nvSpPr>
          <p:cNvPr id="34" name="矩形 33">
            <a:extLst>
              <a:ext uri="{FF2B5EF4-FFF2-40B4-BE49-F238E27FC236}">
                <a16:creationId xmlns:a16="http://schemas.microsoft.com/office/drawing/2014/main" id="{6FA44AD2-A3A7-4443-BFD9-E8FFA30ED5CC}"/>
              </a:ext>
            </a:extLst>
          </p:cNvPr>
          <p:cNvSpPr/>
          <p:nvPr/>
        </p:nvSpPr>
        <p:spPr>
          <a:xfrm>
            <a:off x="918759" y="12293496"/>
            <a:ext cx="4782078" cy="903196"/>
          </a:xfrm>
          <a:prstGeom prst="rect">
            <a:avLst/>
          </a:prstGeom>
        </p:spPr>
        <p:txBody>
          <a:bodyPr wrap="none">
            <a:spAutoFit/>
          </a:bodyPr>
          <a:lstStyle/>
          <a:p>
            <a:pPr marL="384137" indent="-384137" defTabSz="851501">
              <a:lnSpc>
                <a:spcPct val="110000"/>
              </a:lnSpc>
              <a:defRPr/>
            </a:pPr>
            <a:r>
              <a:rPr lang="zh-TW" altLang="en-US"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高品質</a:t>
            </a:r>
            <a:r>
              <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LNP</a:t>
            </a:r>
            <a:r>
              <a:rPr lang="zh-TW" altLang="en-US"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rPr>
              <a:t>生產</a:t>
            </a:r>
            <a:endParaRPr lang="en-US" altLang="zh-TW" sz="5185" dirty="0">
              <a:ln w="3175" cmpd="sng">
                <a:solidFill>
                  <a:srgbClr val="002060"/>
                </a:solidFill>
                <a:prstDash val="solid"/>
              </a:ln>
              <a:solidFill>
                <a:srgbClr val="005392"/>
              </a:solidFill>
              <a:latin typeface="微軟正黑體" panose="020B0604030504040204" pitchFamily="34" charset="-120"/>
              <a:ea typeface="微軟正黑體" panose="020B0604030504040204" pitchFamily="34" charset="-120"/>
              <a:cs typeface="Meiryo" panose="020B0604030504040204" pitchFamily="34" charset="-128"/>
            </a:endParaRPr>
          </a:p>
        </p:txBody>
      </p:sp>
      <p:sp>
        <p:nvSpPr>
          <p:cNvPr id="35" name="文字方塊 34">
            <a:extLst>
              <a:ext uri="{FF2B5EF4-FFF2-40B4-BE49-F238E27FC236}">
                <a16:creationId xmlns:a16="http://schemas.microsoft.com/office/drawing/2014/main" id="{1C09457E-8D60-4DED-B293-C969FBF2CE45}"/>
              </a:ext>
            </a:extLst>
          </p:cNvPr>
          <p:cNvSpPr txBox="1"/>
          <p:nvPr/>
        </p:nvSpPr>
        <p:spPr>
          <a:xfrm>
            <a:off x="1246344" y="13174671"/>
            <a:ext cx="13093733" cy="13238878"/>
          </a:xfrm>
          <a:prstGeom prst="rect">
            <a:avLst/>
          </a:prstGeom>
          <a:noFill/>
        </p:spPr>
        <p:txBody>
          <a:bodyPr wrap="square" lIns="85149" tIns="42575" rIns="85149" bIns="42575">
            <a:spAutoFit/>
          </a:bodyPr>
          <a:lstStyle>
            <a:lvl1pPr>
              <a:defRPr sz="400">
                <a:solidFill>
                  <a:schemeClr val="tx1"/>
                </a:solidFill>
                <a:latin typeface="Calibri" pitchFamily="34" charset="0"/>
                <a:ea typeface="新細明體" charset="-120"/>
              </a:defRPr>
            </a:lvl1pPr>
            <a:lvl2pPr marL="742950" indent="-285750">
              <a:defRPr sz="400">
                <a:solidFill>
                  <a:schemeClr val="tx1"/>
                </a:solidFill>
                <a:latin typeface="Calibri" pitchFamily="34" charset="0"/>
                <a:ea typeface="新細明體" charset="-120"/>
              </a:defRPr>
            </a:lvl2pPr>
            <a:lvl3pPr marL="1143000" indent="-228600">
              <a:defRPr sz="400">
                <a:solidFill>
                  <a:schemeClr val="tx1"/>
                </a:solidFill>
                <a:latin typeface="Calibri" pitchFamily="34" charset="0"/>
                <a:ea typeface="新細明體" charset="-120"/>
              </a:defRPr>
            </a:lvl3pPr>
            <a:lvl4pPr marL="1600200" indent="-228600">
              <a:defRPr sz="400">
                <a:solidFill>
                  <a:schemeClr val="tx1"/>
                </a:solidFill>
                <a:latin typeface="Calibri" pitchFamily="34" charset="0"/>
                <a:ea typeface="新細明體" charset="-120"/>
              </a:defRPr>
            </a:lvl4pPr>
            <a:lvl5pPr marL="2057400" indent="-228600">
              <a:defRPr sz="400">
                <a:solidFill>
                  <a:schemeClr val="tx1"/>
                </a:solidFill>
                <a:latin typeface="Calibri" pitchFamily="34" charset="0"/>
                <a:ea typeface="新細明體" charset="-120"/>
              </a:defRPr>
            </a:lvl5pPr>
            <a:lvl6pPr marL="2514600" indent="-228600" defTabSz="196850" fontAlgn="base">
              <a:spcBef>
                <a:spcPct val="0"/>
              </a:spcBef>
              <a:spcAft>
                <a:spcPct val="0"/>
              </a:spcAft>
              <a:defRPr sz="400">
                <a:solidFill>
                  <a:schemeClr val="tx1"/>
                </a:solidFill>
                <a:latin typeface="Calibri" pitchFamily="34" charset="0"/>
                <a:ea typeface="新細明體" charset="-120"/>
              </a:defRPr>
            </a:lvl6pPr>
            <a:lvl7pPr marL="2971800" indent="-228600" defTabSz="196850" fontAlgn="base">
              <a:spcBef>
                <a:spcPct val="0"/>
              </a:spcBef>
              <a:spcAft>
                <a:spcPct val="0"/>
              </a:spcAft>
              <a:defRPr sz="400">
                <a:solidFill>
                  <a:schemeClr val="tx1"/>
                </a:solidFill>
                <a:latin typeface="Calibri" pitchFamily="34" charset="0"/>
                <a:ea typeface="新細明體" charset="-120"/>
              </a:defRPr>
            </a:lvl7pPr>
            <a:lvl8pPr marL="3429000" indent="-228600" defTabSz="196850" fontAlgn="base">
              <a:spcBef>
                <a:spcPct val="0"/>
              </a:spcBef>
              <a:spcAft>
                <a:spcPct val="0"/>
              </a:spcAft>
              <a:defRPr sz="400">
                <a:solidFill>
                  <a:schemeClr val="tx1"/>
                </a:solidFill>
                <a:latin typeface="Calibri" pitchFamily="34" charset="0"/>
                <a:ea typeface="新細明體" charset="-120"/>
              </a:defRPr>
            </a:lvl8pPr>
            <a:lvl9pPr marL="3886200" indent="-228600" defTabSz="196850" fontAlgn="base">
              <a:spcBef>
                <a:spcPct val="0"/>
              </a:spcBef>
              <a:spcAft>
                <a:spcPct val="0"/>
              </a:spcAft>
              <a:defRPr sz="400">
                <a:solidFill>
                  <a:schemeClr val="tx1"/>
                </a:solidFill>
                <a:latin typeface="Calibri" pitchFamily="34" charset="0"/>
                <a:ea typeface="新細明體" charset="-120"/>
              </a:defRPr>
            </a:lvl9pPr>
          </a:lstStyle>
          <a:p>
            <a:pPr algn="just">
              <a:lnSpc>
                <a:spcPct val="120000"/>
              </a:lnSpc>
              <a:defRPr/>
            </a:pPr>
            <a:r>
              <a:rPr lang="zh-TW" altLang="en-US" sz="4800" b="1" dirty="0">
                <a:solidFill>
                  <a:srgbClr val="0000FF"/>
                </a:solidFill>
                <a:latin typeface="微軟正黑體" panose="020B0604030504040204" pitchFamily="34" charset="-120"/>
                <a:ea typeface="微軟正黑體" panose="020B0604030504040204" pitchFamily="34" charset="-120"/>
              </a:rPr>
              <a:t>🌟優異尺寸分布</a:t>
            </a:r>
            <a:endParaRPr lang="zh-TW" altLang="zh-TW" sz="4800" b="1" dirty="0">
              <a:solidFill>
                <a:srgbClr val="0000FF"/>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4800" dirty="0">
                <a:latin typeface="微軟正黑體" panose="020B0604030504040204" pitchFamily="34" charset="-120"/>
                <a:ea typeface="微軟正黑體" panose="020B0604030504040204" pitchFamily="34" charset="-120"/>
              </a:rPr>
              <a:t>透過精密的微流道系統製作</a:t>
            </a:r>
            <a:r>
              <a:rPr lang="en-US" altLang="zh-TW" sz="4800" dirty="0">
                <a:latin typeface="微軟正黑體" panose="020B0604030504040204" pitchFamily="34" charset="-120"/>
                <a:ea typeface="微軟正黑體" panose="020B0604030504040204" pitchFamily="34" charset="-120"/>
              </a:rPr>
              <a:t>LNP</a:t>
            </a:r>
            <a:r>
              <a:rPr lang="zh-TW" altLang="en-US" sz="4800" dirty="0">
                <a:latin typeface="微軟正黑體" panose="020B0604030504040204" pitchFamily="34" charset="-120"/>
                <a:ea typeface="微軟正黑體" panose="020B0604030504040204" pitchFamily="34" charset="-120"/>
              </a:rPr>
              <a:t>，我們的</a:t>
            </a:r>
            <a:r>
              <a:rPr lang="en-US" altLang="zh-TW" sz="4800" dirty="0">
                <a:latin typeface="微軟正黑體" panose="020B0604030504040204" pitchFamily="34" charset="-120"/>
                <a:ea typeface="微軟正黑體" panose="020B0604030504040204" pitchFamily="34" charset="-120"/>
              </a:rPr>
              <a:t>LNP</a:t>
            </a:r>
            <a:r>
              <a:rPr lang="zh-TW" altLang="en-US" sz="4800" dirty="0">
                <a:latin typeface="微軟正黑體" panose="020B0604030504040204" pitchFamily="34" charset="-120"/>
                <a:ea typeface="微軟正黑體" panose="020B0604030504040204" pitchFamily="34" charset="-120"/>
              </a:rPr>
              <a:t>尺寸為</a:t>
            </a:r>
            <a:r>
              <a:rPr lang="en-US" altLang="zh-TW" sz="4800" dirty="0">
                <a:latin typeface="微軟正黑體" panose="020B0604030504040204" pitchFamily="34" charset="-120"/>
                <a:ea typeface="微軟正黑體" panose="020B0604030504040204" pitchFamily="34" charset="-120"/>
              </a:rPr>
              <a:t>50-200</a:t>
            </a:r>
            <a:r>
              <a:rPr lang="zh-TW" altLang="en-US" sz="4800" dirty="0">
                <a:latin typeface="微軟正黑體" panose="020B0604030504040204" pitchFamily="34" charset="-120"/>
                <a:ea typeface="微軟正黑體" panose="020B0604030504040204" pitchFamily="34" charset="-120"/>
              </a:rPr>
              <a:t>奈米，並且具有優越的尺寸分布控制</a:t>
            </a:r>
            <a:r>
              <a:rPr lang="en-US" altLang="zh-TW" sz="4800" dirty="0">
                <a:latin typeface="微軟正黑體" panose="020B0604030504040204" pitchFamily="34" charset="-120"/>
                <a:ea typeface="微軟正黑體" panose="020B0604030504040204" pitchFamily="34" charset="-120"/>
              </a:rPr>
              <a:t>(PDI&lt;0.2)</a:t>
            </a:r>
            <a:r>
              <a:rPr lang="zh-TW" altLang="en-US" sz="4800" dirty="0">
                <a:latin typeface="微軟正黑體" panose="020B0604030504040204" pitchFamily="34" charset="-120"/>
                <a:ea typeface="微軟正黑體" panose="020B0604030504040204" pitchFamily="34" charset="-120"/>
              </a:rPr>
              <a:t>，確保最佳的藥物傳遞效果。</a:t>
            </a:r>
          </a:p>
          <a:p>
            <a:pPr algn="just">
              <a:lnSpc>
                <a:spcPct val="120000"/>
              </a:lnSpc>
              <a:defRPr/>
            </a:pPr>
            <a:r>
              <a:rPr lang="zh-TW" altLang="en-US" sz="4800" b="1" dirty="0">
                <a:solidFill>
                  <a:srgbClr val="0000FF"/>
                </a:solidFill>
                <a:latin typeface="微軟正黑體" panose="020B0604030504040204" pitchFamily="34" charset="-120"/>
                <a:ea typeface="微軟正黑體" panose="020B0604030504040204" pitchFamily="34" charset="-120"/>
              </a:rPr>
              <a:t>💡高包覆率</a:t>
            </a:r>
            <a:endParaRPr lang="zh-TW" altLang="zh-TW" sz="4800" b="1" dirty="0">
              <a:solidFill>
                <a:srgbClr val="0000FF"/>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4800" dirty="0">
                <a:solidFill>
                  <a:prstClr val="black"/>
                </a:solidFill>
                <a:latin typeface="微軟正黑體" panose="020B0604030504040204" pitchFamily="34" charset="-120"/>
                <a:ea typeface="微軟正黑體" panose="020B0604030504040204" pitchFamily="34" charset="-120"/>
              </a:rPr>
              <a:t> 我們的</a:t>
            </a:r>
            <a:r>
              <a:rPr lang="en-US" altLang="zh-TW" sz="4800" dirty="0">
                <a:solidFill>
                  <a:prstClr val="black"/>
                </a:solidFill>
                <a:latin typeface="微軟正黑體" panose="020B0604030504040204" pitchFamily="34" charset="-120"/>
                <a:ea typeface="微軟正黑體" panose="020B0604030504040204" pitchFamily="34" charset="-120"/>
              </a:rPr>
              <a:t>LNP</a:t>
            </a:r>
            <a:r>
              <a:rPr lang="zh-TW" altLang="en-US" sz="4800" dirty="0">
                <a:solidFill>
                  <a:prstClr val="black"/>
                </a:solidFill>
                <a:latin typeface="微軟正黑體" panose="020B0604030504040204" pitchFamily="34" charset="-120"/>
                <a:ea typeface="微軟正黑體" panose="020B0604030504040204" pitchFamily="34" charset="-120"/>
              </a:rPr>
              <a:t>對核酸藥物具有卓越的包覆率，達到驚人的</a:t>
            </a:r>
            <a:r>
              <a:rPr lang="en-US" altLang="zh-TW" sz="4800" dirty="0">
                <a:solidFill>
                  <a:prstClr val="black"/>
                </a:solidFill>
                <a:latin typeface="微軟正黑體" panose="020B0604030504040204" pitchFamily="34" charset="-120"/>
                <a:ea typeface="微軟正黑體" panose="020B0604030504040204" pitchFamily="34" charset="-120"/>
              </a:rPr>
              <a:t>90%</a:t>
            </a:r>
            <a:r>
              <a:rPr lang="zh-TW" altLang="en-US" sz="4800" dirty="0">
                <a:solidFill>
                  <a:prstClr val="black"/>
                </a:solidFill>
                <a:latin typeface="微軟正黑體" panose="020B0604030504040204" pitchFamily="34" charset="-120"/>
                <a:ea typeface="微軟正黑體" panose="020B0604030504040204" pitchFamily="34" charset="-120"/>
              </a:rPr>
              <a:t>。這意味著更多的藥物能夠精準地傳遞到目標細胞，提高治療效果。</a:t>
            </a:r>
          </a:p>
          <a:p>
            <a:pPr algn="just">
              <a:lnSpc>
                <a:spcPct val="120000"/>
              </a:lnSpc>
              <a:defRPr/>
            </a:pPr>
            <a:r>
              <a:rPr lang="zh-TW" altLang="en-US" sz="4800" b="1" dirty="0">
                <a:solidFill>
                  <a:srgbClr val="0000FF"/>
                </a:solidFill>
                <a:latin typeface="微軟正黑體" panose="020B0604030504040204" pitchFamily="34" charset="-120"/>
                <a:ea typeface="微軟正黑體" panose="020B0604030504040204" pitchFamily="34" charset="-120"/>
              </a:rPr>
              <a:t>🚀新型賦形劑及配方效能篩選</a:t>
            </a:r>
            <a:endParaRPr lang="zh-TW" altLang="zh-TW" sz="4800" b="1" dirty="0">
              <a:solidFill>
                <a:srgbClr val="0000FF"/>
              </a:solidFill>
              <a:latin typeface="微軟正黑體" panose="020B0604030504040204" pitchFamily="34" charset="-120"/>
              <a:ea typeface="微軟正黑體" panose="020B0604030504040204" pitchFamily="34" charset="-120"/>
            </a:endParaRPr>
          </a:p>
          <a:p>
            <a:pPr algn="just">
              <a:lnSpc>
                <a:spcPct val="120000"/>
              </a:lnSpc>
              <a:defRPr/>
            </a:pPr>
            <a:r>
              <a:rPr lang="zh-TW" altLang="en-US" sz="4800" dirty="0">
                <a:solidFill>
                  <a:prstClr val="black"/>
                </a:solidFill>
                <a:latin typeface="微軟正黑體" panose="020B0604030504040204" pitchFamily="34" charset="-120"/>
                <a:ea typeface="微軟正黑體" panose="020B0604030504040204" pitchFamily="34" charset="-120"/>
              </a:rPr>
              <a:t>我們引入了一個先進的</a:t>
            </a:r>
            <a:r>
              <a:rPr lang="en-US" altLang="zh-TW" sz="4800" dirty="0">
                <a:solidFill>
                  <a:prstClr val="black"/>
                </a:solidFill>
                <a:latin typeface="微軟正黑體" panose="020B0604030504040204" pitchFamily="34" charset="-120"/>
                <a:ea typeface="微軟正黑體" panose="020B0604030504040204" pitchFamily="34" charset="-120"/>
              </a:rPr>
              <a:t>LNP</a:t>
            </a:r>
            <a:r>
              <a:rPr lang="zh-TW" altLang="en-US" sz="4800" dirty="0">
                <a:solidFill>
                  <a:prstClr val="black"/>
                </a:solidFill>
                <a:latin typeface="微軟正黑體" panose="020B0604030504040204" pitchFamily="34" charset="-120"/>
                <a:ea typeface="微軟正黑體" panose="020B0604030504040204" pitchFamily="34" charset="-120"/>
              </a:rPr>
              <a:t>賦形劑及配方效能篩選平台，以確保我們的產品不僅具有最優越的效能，同時還能實現器官靶向功能，尤其針對肝、肺、脾臟等器官的精準靶向效果，滿足各種應用需求。</a:t>
            </a:r>
            <a:endParaRPr lang="zh-TW" altLang="en-US" sz="4753" dirty="0">
              <a:latin typeface="微軟正黑體" panose="020B0604030504040204" pitchFamily="34" charset="-120"/>
              <a:ea typeface="微軟正黑體" panose="020B0604030504040204" pitchFamily="34" charset="-120"/>
            </a:endParaRPr>
          </a:p>
          <a:p>
            <a:pPr marL="795712" indent="-384137">
              <a:lnSpc>
                <a:spcPct val="110000"/>
              </a:lnSpc>
              <a:buFont typeface="Arial" charset="0"/>
              <a:buChar char="•"/>
              <a:defRPr/>
            </a:pPr>
            <a:endParaRPr lang="zh-TW" altLang="en-US" sz="4753" dirty="0">
              <a:latin typeface="微軟正黑體" panose="020B0604030504040204" pitchFamily="34" charset="-120"/>
              <a:ea typeface="微軟正黑體" panose="020B0604030504040204" pitchFamily="34" charset="-120"/>
            </a:endParaRPr>
          </a:p>
        </p:txBody>
      </p:sp>
      <p:grpSp>
        <p:nvGrpSpPr>
          <p:cNvPr id="36" name="群組 35">
            <a:extLst>
              <a:ext uri="{FF2B5EF4-FFF2-40B4-BE49-F238E27FC236}">
                <a16:creationId xmlns:a16="http://schemas.microsoft.com/office/drawing/2014/main" id="{A59AF396-4DC0-4AD3-A9E8-26999D07D98E}"/>
              </a:ext>
            </a:extLst>
          </p:cNvPr>
          <p:cNvGrpSpPr/>
          <p:nvPr/>
        </p:nvGrpSpPr>
        <p:grpSpPr>
          <a:xfrm>
            <a:off x="14611936" y="13327071"/>
            <a:ext cx="14331273" cy="13609178"/>
            <a:chOff x="4785602" y="946189"/>
            <a:chExt cx="3998854" cy="3797368"/>
          </a:xfrm>
        </p:grpSpPr>
        <p:pic>
          <p:nvPicPr>
            <p:cNvPr id="38" name="圖片 37">
              <a:extLst>
                <a:ext uri="{FF2B5EF4-FFF2-40B4-BE49-F238E27FC236}">
                  <a16:creationId xmlns:a16="http://schemas.microsoft.com/office/drawing/2014/main" id="{F37C9301-DDAC-4BA6-A482-653E8C22F216}"/>
                </a:ext>
              </a:extLst>
            </p:cNvPr>
            <p:cNvPicPr>
              <a:picLocks noChangeAspect="1"/>
            </p:cNvPicPr>
            <p:nvPr/>
          </p:nvPicPr>
          <p:blipFill rotWithShape="1">
            <a:blip r:embed="rId6"/>
            <a:srcRect r="9469" b="77745"/>
            <a:stretch/>
          </p:blipFill>
          <p:spPr>
            <a:xfrm>
              <a:off x="5129873" y="946189"/>
              <a:ext cx="3475365" cy="415307"/>
            </a:xfrm>
            <a:prstGeom prst="rect">
              <a:avLst/>
            </a:prstGeom>
          </p:spPr>
        </p:pic>
        <p:grpSp>
          <p:nvGrpSpPr>
            <p:cNvPr id="39" name="群組 38">
              <a:extLst>
                <a:ext uri="{FF2B5EF4-FFF2-40B4-BE49-F238E27FC236}">
                  <a16:creationId xmlns:a16="http://schemas.microsoft.com/office/drawing/2014/main" id="{95084EF6-F77D-40CE-B58F-C39A8080F8A8}"/>
                </a:ext>
              </a:extLst>
            </p:cNvPr>
            <p:cNvGrpSpPr/>
            <p:nvPr/>
          </p:nvGrpSpPr>
          <p:grpSpPr>
            <a:xfrm>
              <a:off x="5129874" y="1448034"/>
              <a:ext cx="3491412" cy="1510436"/>
              <a:chOff x="1032755" y="3508444"/>
              <a:chExt cx="4916525" cy="2126961"/>
            </a:xfrm>
          </p:grpSpPr>
          <p:pic>
            <p:nvPicPr>
              <p:cNvPr id="50" name="圖片 49">
                <a:extLst>
                  <a:ext uri="{FF2B5EF4-FFF2-40B4-BE49-F238E27FC236}">
                    <a16:creationId xmlns:a16="http://schemas.microsoft.com/office/drawing/2014/main" id="{6E71AAD1-1900-40A3-A41B-3CD2327811DA}"/>
                  </a:ext>
                </a:extLst>
              </p:cNvPr>
              <p:cNvPicPr>
                <a:picLocks noChangeAspect="1"/>
              </p:cNvPicPr>
              <p:nvPr/>
            </p:nvPicPr>
            <p:blipFill>
              <a:blip r:embed="rId7"/>
              <a:stretch>
                <a:fillRect/>
              </a:stretch>
            </p:blipFill>
            <p:spPr>
              <a:xfrm>
                <a:off x="1032755" y="3537205"/>
                <a:ext cx="936107" cy="2042794"/>
              </a:xfrm>
              <a:prstGeom prst="rect">
                <a:avLst/>
              </a:prstGeom>
            </p:spPr>
          </p:pic>
          <p:pic>
            <p:nvPicPr>
              <p:cNvPr id="54" name="圖片 53">
                <a:extLst>
                  <a:ext uri="{FF2B5EF4-FFF2-40B4-BE49-F238E27FC236}">
                    <a16:creationId xmlns:a16="http://schemas.microsoft.com/office/drawing/2014/main" id="{DE2ED99F-252F-425B-945F-9BD85C5B47BB}"/>
                  </a:ext>
                </a:extLst>
              </p:cNvPr>
              <p:cNvPicPr>
                <a:picLocks noChangeAspect="1"/>
              </p:cNvPicPr>
              <p:nvPr/>
            </p:nvPicPr>
            <p:blipFill>
              <a:blip r:embed="rId8"/>
              <a:stretch>
                <a:fillRect/>
              </a:stretch>
            </p:blipFill>
            <p:spPr>
              <a:xfrm>
                <a:off x="1937058" y="3508444"/>
                <a:ext cx="4012222" cy="2126961"/>
              </a:xfrm>
              <a:prstGeom prst="rect">
                <a:avLst/>
              </a:prstGeom>
            </p:spPr>
          </p:pic>
        </p:grpSp>
        <p:pic>
          <p:nvPicPr>
            <p:cNvPr id="40" name="圖片 39">
              <a:extLst>
                <a:ext uri="{FF2B5EF4-FFF2-40B4-BE49-F238E27FC236}">
                  <a16:creationId xmlns:a16="http://schemas.microsoft.com/office/drawing/2014/main" id="{7DD4B745-D2B2-4505-AAE5-BAF16EE993F3}"/>
                </a:ext>
              </a:extLst>
            </p:cNvPr>
            <p:cNvPicPr>
              <a:picLocks noChangeAspect="1"/>
            </p:cNvPicPr>
            <p:nvPr/>
          </p:nvPicPr>
          <p:blipFill>
            <a:blip r:embed="rId9"/>
            <a:stretch>
              <a:fillRect/>
            </a:stretch>
          </p:blipFill>
          <p:spPr>
            <a:xfrm>
              <a:off x="6996083" y="3037724"/>
              <a:ext cx="1788373" cy="1705833"/>
            </a:xfrm>
            <a:prstGeom prst="rect">
              <a:avLst/>
            </a:prstGeom>
          </p:spPr>
        </p:pic>
        <p:grpSp>
          <p:nvGrpSpPr>
            <p:cNvPr id="41" name="群組 40">
              <a:extLst>
                <a:ext uri="{FF2B5EF4-FFF2-40B4-BE49-F238E27FC236}">
                  <a16:creationId xmlns:a16="http://schemas.microsoft.com/office/drawing/2014/main" id="{05D4AD55-7124-4F88-95C4-E19AA53A12EC}"/>
                </a:ext>
              </a:extLst>
            </p:cNvPr>
            <p:cNvGrpSpPr/>
            <p:nvPr/>
          </p:nvGrpSpPr>
          <p:grpSpPr>
            <a:xfrm>
              <a:off x="4785602" y="3435058"/>
              <a:ext cx="2081953" cy="1162650"/>
              <a:chOff x="4785602" y="3435058"/>
              <a:chExt cx="2081953" cy="1162650"/>
            </a:xfrm>
          </p:grpSpPr>
          <p:pic>
            <p:nvPicPr>
              <p:cNvPr id="42" name="圖片 41">
                <a:extLst>
                  <a:ext uri="{FF2B5EF4-FFF2-40B4-BE49-F238E27FC236}">
                    <a16:creationId xmlns:a16="http://schemas.microsoft.com/office/drawing/2014/main" id="{D9373192-2DA6-40A0-83D0-3B98DAD08943}"/>
                  </a:ext>
                </a:extLst>
              </p:cNvPr>
              <p:cNvPicPr>
                <a:picLocks noChangeAspect="1"/>
              </p:cNvPicPr>
              <p:nvPr/>
            </p:nvPicPr>
            <p:blipFill>
              <a:blip r:embed="rId10"/>
              <a:stretch>
                <a:fillRect/>
              </a:stretch>
            </p:blipFill>
            <p:spPr>
              <a:xfrm>
                <a:off x="4785602" y="3565863"/>
                <a:ext cx="2081953" cy="1031845"/>
              </a:xfrm>
              <a:prstGeom prst="rect">
                <a:avLst/>
              </a:prstGeom>
            </p:spPr>
          </p:pic>
          <p:sp>
            <p:nvSpPr>
              <p:cNvPr id="49" name="文字方塊 48">
                <a:extLst>
                  <a:ext uri="{FF2B5EF4-FFF2-40B4-BE49-F238E27FC236}">
                    <a16:creationId xmlns:a16="http://schemas.microsoft.com/office/drawing/2014/main" id="{3BC939C4-D422-4B00-A40A-E1A27EA0CAC4}"/>
                  </a:ext>
                </a:extLst>
              </p:cNvPr>
              <p:cNvSpPr txBox="1"/>
              <p:nvPr/>
            </p:nvSpPr>
            <p:spPr>
              <a:xfrm>
                <a:off x="5407607" y="3435058"/>
                <a:ext cx="901107" cy="197167"/>
              </a:xfrm>
              <a:prstGeom prst="rect">
                <a:avLst/>
              </a:prstGeom>
              <a:noFill/>
            </p:spPr>
            <p:txBody>
              <a:bodyPr wrap="none" rtlCol="0">
                <a:spAutoFit/>
              </a:bodyPr>
              <a:lstStyle/>
              <a:p>
                <a:r>
                  <a:rPr lang="zh-TW" altLang="en-US" sz="3642" b="1" dirty="0">
                    <a:latin typeface="微軟正黑體" panose="020B0604030504040204" pitchFamily="34" charset="-120"/>
                    <a:ea typeface="微軟正黑體" panose="020B0604030504040204" pitchFamily="34" charset="-120"/>
                  </a:rPr>
                  <a:t>單一粒徑分布</a:t>
                </a:r>
              </a:p>
            </p:txBody>
          </p:sp>
        </p:grpSp>
      </p:grpSp>
      <p:pic>
        <p:nvPicPr>
          <p:cNvPr id="6" name="圖片 5">
            <a:extLst>
              <a:ext uri="{FF2B5EF4-FFF2-40B4-BE49-F238E27FC236}">
                <a16:creationId xmlns:a16="http://schemas.microsoft.com/office/drawing/2014/main" id="{CD684332-146C-42B2-A2BE-0B39BE6321AB}"/>
              </a:ext>
            </a:extLst>
          </p:cNvPr>
          <p:cNvPicPr>
            <a:picLocks noChangeAspect="1"/>
          </p:cNvPicPr>
          <p:nvPr/>
        </p:nvPicPr>
        <p:blipFill>
          <a:blip r:embed="rId11"/>
          <a:stretch>
            <a:fillRect/>
          </a:stretch>
        </p:blipFill>
        <p:spPr>
          <a:xfrm>
            <a:off x="18566387" y="3244920"/>
            <a:ext cx="11152943" cy="11224344"/>
          </a:xfrm>
          <a:prstGeom prst="rect">
            <a:avLst/>
          </a:prstGeom>
        </p:spPr>
      </p:pic>
    </p:spTree>
    <p:extLst>
      <p:ext uri="{BB962C8B-B14F-4D97-AF65-F5344CB8AC3E}">
        <p14:creationId xmlns:p14="http://schemas.microsoft.com/office/powerpoint/2010/main" val="1183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98190D08-9002-4DE4-8DFB-2F032666DE9A}"/>
              </a:ext>
            </a:extLst>
          </p:cNvPr>
          <p:cNvPicPr>
            <a:picLocks noChangeAspect="1"/>
          </p:cNvPicPr>
          <p:nvPr/>
        </p:nvPicPr>
        <p:blipFill rotWithShape="1">
          <a:blip r:embed="rId3"/>
          <a:srcRect l="12156" t="14038" r="18866" b="18330"/>
          <a:stretch/>
        </p:blipFill>
        <p:spPr>
          <a:xfrm>
            <a:off x="-841245" y="-1"/>
            <a:ext cx="31116457" cy="43155421"/>
          </a:xfrm>
          <a:prstGeom prst="rect">
            <a:avLst/>
          </a:prstGeom>
        </p:spPr>
      </p:pic>
      <p:sp>
        <p:nvSpPr>
          <p:cNvPr id="2063" name="文字方塊 49"/>
          <p:cNvSpPr txBox="1">
            <a:spLocks noChangeArrowheads="1"/>
          </p:cNvSpPr>
          <p:nvPr/>
        </p:nvSpPr>
        <p:spPr bwMode="auto">
          <a:xfrm>
            <a:off x="1018185" y="25281019"/>
            <a:ext cx="28507183" cy="222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149" tIns="42575" rIns="85149" bIns="42575">
            <a:spAutoFit/>
          </a:bodyPr>
          <a:lstStyle>
            <a:lvl1pPr eaLnBrk="0" hangingPunct="0">
              <a:spcBef>
                <a:spcPct val="20000"/>
              </a:spcBef>
              <a:buFont typeface="Arial" charset="0"/>
              <a:buChar char="•"/>
              <a:defRPr sz="7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6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5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4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400">
                <a:solidFill>
                  <a:schemeClr val="tx1"/>
                </a:solidFill>
                <a:latin typeface="Calibri" pitchFamily="34" charset="0"/>
                <a:ea typeface="新細明體" pitchFamily="18" charset="-120"/>
              </a:defRPr>
            </a:lvl5pPr>
            <a:lvl6pPr marL="2514600" indent="-228600" defTabSz="196850" eaLnBrk="0" fontAlgn="base" hangingPunct="0">
              <a:spcBef>
                <a:spcPct val="20000"/>
              </a:spcBef>
              <a:spcAft>
                <a:spcPct val="0"/>
              </a:spcAft>
              <a:buFont typeface="Arial" charset="0"/>
              <a:buChar char="»"/>
              <a:defRPr sz="400">
                <a:solidFill>
                  <a:schemeClr val="tx1"/>
                </a:solidFill>
                <a:latin typeface="Calibri" pitchFamily="34" charset="0"/>
                <a:ea typeface="新細明體" pitchFamily="18" charset="-120"/>
              </a:defRPr>
            </a:lvl6pPr>
            <a:lvl7pPr marL="2971800" indent="-228600" defTabSz="196850" eaLnBrk="0" fontAlgn="base" hangingPunct="0">
              <a:spcBef>
                <a:spcPct val="20000"/>
              </a:spcBef>
              <a:spcAft>
                <a:spcPct val="0"/>
              </a:spcAft>
              <a:buFont typeface="Arial" charset="0"/>
              <a:buChar char="»"/>
              <a:defRPr sz="400">
                <a:solidFill>
                  <a:schemeClr val="tx1"/>
                </a:solidFill>
                <a:latin typeface="Calibri" pitchFamily="34" charset="0"/>
                <a:ea typeface="新細明體" pitchFamily="18" charset="-120"/>
              </a:defRPr>
            </a:lvl7pPr>
            <a:lvl8pPr marL="3429000" indent="-228600" defTabSz="196850" eaLnBrk="0" fontAlgn="base" hangingPunct="0">
              <a:spcBef>
                <a:spcPct val="20000"/>
              </a:spcBef>
              <a:spcAft>
                <a:spcPct val="0"/>
              </a:spcAft>
              <a:buFont typeface="Arial" charset="0"/>
              <a:buChar char="»"/>
              <a:defRPr sz="400">
                <a:solidFill>
                  <a:schemeClr val="tx1"/>
                </a:solidFill>
                <a:latin typeface="Calibri" pitchFamily="34" charset="0"/>
                <a:ea typeface="新細明體" pitchFamily="18" charset="-120"/>
              </a:defRPr>
            </a:lvl8pPr>
            <a:lvl9pPr marL="3886200" indent="-228600" defTabSz="196850" eaLnBrk="0" fontAlgn="base" hangingPunct="0">
              <a:spcBef>
                <a:spcPct val="20000"/>
              </a:spcBef>
              <a:spcAft>
                <a:spcPct val="0"/>
              </a:spcAft>
              <a:buFont typeface="Arial" charset="0"/>
              <a:buChar char="»"/>
              <a:defRPr sz="400">
                <a:solidFill>
                  <a:schemeClr val="tx1"/>
                </a:solidFill>
                <a:latin typeface="Calibri" pitchFamily="34" charset="0"/>
                <a:ea typeface="新細明體" pitchFamily="18" charset="-120"/>
              </a:defRPr>
            </a:lvl9pPr>
          </a:lstStyle>
          <a:p>
            <a:pPr algn="just" eaLnBrk="1" hangingPunct="1">
              <a:lnSpc>
                <a:spcPct val="110000"/>
              </a:lnSpc>
              <a:spcBef>
                <a:spcPct val="0"/>
              </a:spcBef>
              <a:buFontTx/>
              <a:buNone/>
            </a:pPr>
            <a:r>
              <a:rPr lang="zh-TW" altLang="zh-TW" sz="4321" dirty="0">
                <a:latin typeface="微軟正黑體" panose="020B0604030504040204" pitchFamily="34" charset="-120"/>
                <a:ea typeface="微軟正黑體" panose="020B0604030504040204" pitchFamily="34" charset="-120"/>
              </a:rPr>
              <a:t>藥理毒理組專注於藥物臨床前功效與安全評估與驗證，在藥理研究領域專精癌症、免疫、代謝及神經退化等疾病；在毒理試驗領域除專精於小分子與生物藥的藥物動力學與齧齒類動物的一般毒性暨毒性動力學</a:t>
            </a:r>
            <a:r>
              <a:rPr lang="en-US" altLang="zh-TW" sz="4321" dirty="0">
                <a:latin typeface="微軟正黑體" panose="020B0604030504040204" pitchFamily="34" charset="-120"/>
                <a:ea typeface="微軟正黑體" panose="020B0604030504040204" pitchFamily="34" charset="-120"/>
              </a:rPr>
              <a:t>(TK)</a:t>
            </a:r>
            <a:r>
              <a:rPr lang="zh-TW" altLang="zh-TW" sz="4321" dirty="0">
                <a:latin typeface="微軟正黑體" panose="020B0604030504040204" pitchFamily="34" charset="-120"/>
                <a:ea typeface="微軟正黑體" panose="020B0604030504040204" pitchFamily="34" charset="-120"/>
              </a:rPr>
              <a:t>評估外，近年配合新興藥物發展趨勢，專注於開發新興藥物</a:t>
            </a:r>
            <a:r>
              <a:rPr lang="en-US" altLang="zh-TW" sz="4321" dirty="0">
                <a:latin typeface="微軟正黑體" panose="020B0604030504040204" pitchFamily="34" charset="-120"/>
                <a:ea typeface="微軟正黑體" panose="020B0604030504040204" pitchFamily="34" charset="-120"/>
              </a:rPr>
              <a:t>(</a:t>
            </a:r>
            <a:r>
              <a:rPr lang="zh-TW" altLang="zh-TW" sz="4321" dirty="0">
                <a:latin typeface="微軟正黑體" panose="020B0604030504040204" pitchFamily="34" charset="-120"/>
                <a:ea typeface="微軟正黑體" panose="020B0604030504040204" pitchFamily="34" charset="-120"/>
              </a:rPr>
              <a:t>細胞、基因治療及核酸藥物</a:t>
            </a:r>
            <a:r>
              <a:rPr lang="en-US" altLang="zh-TW" sz="4321" dirty="0">
                <a:latin typeface="微軟正黑體" panose="020B0604030504040204" pitchFamily="34" charset="-120"/>
                <a:ea typeface="微軟正黑體" panose="020B0604030504040204" pitchFamily="34" charset="-120"/>
              </a:rPr>
              <a:t>)</a:t>
            </a:r>
            <a:r>
              <a:rPr lang="zh-TW" altLang="zh-TW" sz="4321" dirty="0">
                <a:latin typeface="微軟正黑體" panose="020B0604030504040204" pitchFamily="34" charset="-120"/>
                <a:ea typeface="微軟正黑體" panose="020B0604030504040204" pitchFamily="34" charset="-120"/>
              </a:rPr>
              <a:t>的</a:t>
            </a:r>
            <a:r>
              <a:rPr lang="en-US" altLang="zh-TW" sz="4321" dirty="0">
                <a:latin typeface="微軟正黑體" panose="020B0604030504040204" pitchFamily="34" charset="-120"/>
                <a:ea typeface="微軟正黑體" panose="020B0604030504040204" pitchFamily="34" charset="-120"/>
              </a:rPr>
              <a:t>GLP</a:t>
            </a:r>
            <a:r>
              <a:rPr lang="zh-TW" altLang="zh-TW" sz="4321" dirty="0">
                <a:latin typeface="微軟正黑體" panose="020B0604030504040204" pitchFamily="34" charset="-120"/>
                <a:ea typeface="微軟正黑體" panose="020B0604030504040204" pitchFamily="34" charset="-120"/>
              </a:rPr>
              <a:t>臨床前安全評估試驗。</a:t>
            </a:r>
            <a:endParaRPr lang="zh-TW" altLang="en-US" sz="4321" dirty="0">
              <a:latin typeface="微軟正黑體" panose="020B0604030504040204" pitchFamily="34" charset="-120"/>
              <a:ea typeface="微軟正黑體" panose="020B0604030504040204" pitchFamily="34" charset="-120"/>
            </a:endParaRPr>
          </a:p>
        </p:txBody>
      </p:sp>
      <p:sp>
        <p:nvSpPr>
          <p:cNvPr id="66" name="文字方塊 65"/>
          <p:cNvSpPr txBox="1"/>
          <p:nvPr/>
        </p:nvSpPr>
        <p:spPr>
          <a:xfrm>
            <a:off x="1291963" y="28750232"/>
            <a:ext cx="13939142" cy="8934428"/>
          </a:xfrm>
          <a:prstGeom prst="rect">
            <a:avLst/>
          </a:prstGeom>
          <a:noFill/>
        </p:spPr>
        <p:txBody>
          <a:bodyPr wrap="square" lIns="85149" tIns="42575" rIns="85149" bIns="42575">
            <a:spAutoFit/>
          </a:bodyPr>
          <a:lstStyle/>
          <a:p>
            <a:pPr marL="370418" indent="-370418" defTabSz="851501">
              <a:spcBef>
                <a:spcPts val="2593"/>
              </a:spcBef>
              <a:buFont typeface="Wingdings" pitchFamily="2" charset="2"/>
              <a:buChar char="l"/>
              <a:tabLst>
                <a:tab pos="781993" algn="l"/>
              </a:tabLst>
              <a:defRPr/>
            </a:pPr>
            <a:r>
              <a:rPr lang="zh-TW" altLang="en-US" sz="4753" b="1" dirty="0">
                <a:solidFill>
                  <a:srgbClr val="0000FF"/>
                </a:solidFill>
                <a:latin typeface="微軟正黑體" panose="020B0604030504040204" pitchFamily="34" charset="-120"/>
                <a:ea typeface="微軟正黑體" panose="020B0604030504040204" pitchFamily="34" charset="-120"/>
              </a:rPr>
              <a:t> 體內藥效試驗 </a:t>
            </a:r>
            <a:r>
              <a:rPr lang="en-US" altLang="zh-TW" sz="4753" b="1" dirty="0">
                <a:solidFill>
                  <a:srgbClr val="0000FF"/>
                </a:solidFill>
                <a:latin typeface="微軟正黑體" panose="020B0604030504040204" pitchFamily="34" charset="-120"/>
                <a:ea typeface="微軟正黑體" panose="020B0604030504040204" pitchFamily="34" charset="-120"/>
              </a:rPr>
              <a:t>(</a:t>
            </a:r>
            <a:r>
              <a:rPr lang="en-US" altLang="zh-TW" sz="4753" b="1" i="1" dirty="0">
                <a:solidFill>
                  <a:srgbClr val="0000FF"/>
                </a:solidFill>
                <a:latin typeface="微軟正黑體" panose="020B0604030504040204" pitchFamily="34" charset="-120"/>
                <a:ea typeface="微軟正黑體" panose="020B0604030504040204" pitchFamily="34" charset="-120"/>
              </a:rPr>
              <a:t>In vivo </a:t>
            </a:r>
            <a:r>
              <a:rPr lang="en-US" altLang="zh-TW" sz="4753" b="1" dirty="0">
                <a:solidFill>
                  <a:srgbClr val="0000FF"/>
                </a:solidFill>
                <a:latin typeface="微軟正黑體" panose="020B0604030504040204" pitchFamily="34" charset="-120"/>
                <a:ea typeface="微軟正黑體" panose="020B0604030504040204" pitchFamily="34" charset="-120"/>
              </a:rPr>
              <a:t>efficacy study)</a:t>
            </a:r>
          </a:p>
          <a:p>
            <a:pPr marL="781993" indent="-370418">
              <a:spcBef>
                <a:spcPts val="2593"/>
              </a:spcBef>
              <a:buFont typeface="Arial" charset="0"/>
              <a:buChar char="•"/>
              <a:defRPr/>
            </a:pPr>
            <a:r>
              <a:rPr lang="zh-TW" altLang="en-US" sz="4753" b="1" dirty="0">
                <a:latin typeface="微軟正黑體" panose="020B0604030504040204" pitchFamily="34" charset="-120"/>
                <a:ea typeface="微軟正黑體" panose="020B0604030504040204" pitchFamily="34" charset="-120"/>
              </a:rPr>
              <a:t>癌症動物模式 </a:t>
            </a:r>
            <a:r>
              <a:rPr lang="en-US" altLang="zh-TW" sz="4753" b="1" dirty="0">
                <a:latin typeface="微軟正黑體" panose="020B0604030504040204" pitchFamily="34" charset="-120"/>
                <a:ea typeface="微軟正黑體" panose="020B0604030504040204" pitchFamily="34" charset="-120"/>
              </a:rPr>
              <a:t>(</a:t>
            </a:r>
            <a:r>
              <a:rPr lang="zh-TW" altLang="en-US" sz="4753" b="1" dirty="0">
                <a:latin typeface="微軟正黑體" panose="020B0604030504040204" pitchFamily="34" charset="-120"/>
                <a:ea typeface="微軟正黑體" panose="020B0604030504040204" pitchFamily="34" charset="-120"/>
              </a:rPr>
              <a:t>結合</a:t>
            </a:r>
            <a:r>
              <a:rPr lang="zh-TW" altLang="en-US" sz="4753" b="1" dirty="0">
                <a:solidFill>
                  <a:srgbClr val="0000FF"/>
                </a:solidFill>
                <a:latin typeface="微軟正黑體" panose="020B0604030504040204" pitchFamily="34" charset="-120"/>
                <a:ea typeface="微軟正黑體" panose="020B0604030504040204" pitchFamily="34" charset="-120"/>
              </a:rPr>
              <a:t>活體影像技術 </a:t>
            </a:r>
            <a:r>
              <a:rPr lang="en-US" altLang="zh-TW" sz="4753" b="1" dirty="0">
                <a:solidFill>
                  <a:srgbClr val="0000FF"/>
                </a:solidFill>
                <a:latin typeface="微軟正黑體" panose="020B0604030504040204" pitchFamily="34" charset="-120"/>
                <a:ea typeface="微軟正黑體" panose="020B0604030504040204" pitchFamily="34" charset="-120"/>
              </a:rPr>
              <a:t>X-</a:t>
            </a:r>
            <a:r>
              <a:rPr lang="en-US" altLang="zh-TW" sz="4753" b="1" dirty="0" err="1">
                <a:solidFill>
                  <a:srgbClr val="0000FF"/>
                </a:solidFill>
                <a:latin typeface="微軟正黑體" panose="020B0604030504040204" pitchFamily="34" charset="-120"/>
                <a:ea typeface="微軟正黑體" panose="020B0604030504040204" pitchFamily="34" charset="-120"/>
              </a:rPr>
              <a:t>treme</a:t>
            </a:r>
            <a:r>
              <a:rPr lang="en-US" altLang="zh-TW" sz="4753" b="1" dirty="0">
                <a:solidFill>
                  <a:srgbClr val="0000FF"/>
                </a:solidFill>
                <a:latin typeface="微軟正黑體" panose="020B0604030504040204" pitchFamily="34" charset="-120"/>
                <a:ea typeface="微軟正黑體" panose="020B0604030504040204" pitchFamily="34" charset="-120"/>
              </a:rPr>
              <a:t>)</a:t>
            </a:r>
            <a:endParaRPr lang="zh-TW" altLang="zh-TW" sz="4753" b="1" dirty="0">
              <a:solidFill>
                <a:srgbClr val="0000FF"/>
              </a:solidFill>
              <a:latin typeface="微軟正黑體" panose="020B0604030504040204" pitchFamily="34" charset="-120"/>
              <a:ea typeface="微軟正黑體" panose="020B0604030504040204" pitchFamily="34" charset="-120"/>
            </a:endParaRPr>
          </a:p>
          <a:p>
            <a:pPr marL="781993" lvl="1">
              <a:defRPr/>
            </a:pPr>
            <a:r>
              <a:rPr lang="zh-TW" altLang="en-US" sz="4537" dirty="0">
                <a:latin typeface="微軟正黑體" panose="020B0604030504040204" pitchFamily="34" charset="-120"/>
                <a:ea typeface="微軟正黑體" panose="020B0604030504040204" pitchFamily="34" charset="-120"/>
              </a:rPr>
              <a:t>同種移植模式；異種移植皮下、正位、擬人化模式</a:t>
            </a:r>
            <a:endParaRPr lang="en-US" altLang="zh-TW" sz="4537" dirty="0">
              <a:latin typeface="微軟正黑體" panose="020B0604030504040204" pitchFamily="34" charset="-120"/>
              <a:ea typeface="微軟正黑體" panose="020B0604030504040204" pitchFamily="34" charset="-120"/>
            </a:endParaRPr>
          </a:p>
          <a:p>
            <a:pPr marL="781993" indent="-370418">
              <a:spcBef>
                <a:spcPts val="2593"/>
              </a:spcBef>
              <a:buFont typeface="Arial" charset="0"/>
              <a:buChar char="•"/>
              <a:defRPr/>
            </a:pPr>
            <a:r>
              <a:rPr lang="zh-TW" altLang="en-US" sz="4753" b="1" dirty="0">
                <a:latin typeface="微軟正黑體" panose="020B0604030504040204" pitchFamily="34" charset="-120"/>
                <a:ea typeface="微軟正黑體" panose="020B0604030504040204" pitchFamily="34" charset="-120"/>
              </a:rPr>
              <a:t>代謝疾病動物模式 </a:t>
            </a:r>
            <a:endParaRPr lang="en-US" altLang="zh-TW" sz="4753" b="1" dirty="0">
              <a:latin typeface="微軟正黑體" panose="020B0604030504040204" pitchFamily="34" charset="-120"/>
              <a:ea typeface="微軟正黑體" panose="020B0604030504040204" pitchFamily="34" charset="-120"/>
            </a:endParaRPr>
          </a:p>
          <a:p>
            <a:pPr marL="781993" lvl="1">
              <a:defRPr/>
            </a:pPr>
            <a:r>
              <a:rPr lang="zh-TW" altLang="en-US" sz="4537" dirty="0">
                <a:latin typeface="微軟正黑體" panose="020B0604030504040204" pitchFamily="34" charset="-120"/>
                <a:ea typeface="微軟正黑體" panose="020B0604030504040204" pitchFamily="34" charset="-120"/>
              </a:rPr>
              <a:t>口服葡萄糖耐糖測試、第一型或第二型糖尿病</a:t>
            </a:r>
            <a:r>
              <a:rPr lang="en-US" altLang="zh-TW" sz="4537" dirty="0">
                <a:latin typeface="微軟正黑體" panose="020B0604030504040204" pitchFamily="34" charset="-120"/>
                <a:ea typeface="微軟正黑體" panose="020B0604030504040204" pitchFamily="34" charset="-120"/>
              </a:rPr>
              <a:t>…</a:t>
            </a:r>
            <a:r>
              <a:rPr lang="zh-TW" altLang="en-US" sz="4537" dirty="0">
                <a:latin typeface="微軟正黑體" panose="020B0604030504040204" pitchFamily="34" charset="-120"/>
                <a:ea typeface="微軟正黑體" panose="020B0604030504040204" pitchFamily="34" charset="-120"/>
              </a:rPr>
              <a:t>等</a:t>
            </a:r>
            <a:endParaRPr lang="en-US" altLang="zh-TW" sz="4537" dirty="0">
              <a:latin typeface="微軟正黑體" panose="020B0604030504040204" pitchFamily="34" charset="-120"/>
              <a:ea typeface="微軟正黑體" panose="020B0604030504040204" pitchFamily="34" charset="-120"/>
            </a:endParaRPr>
          </a:p>
          <a:p>
            <a:pPr marL="781993" indent="-370418">
              <a:spcBef>
                <a:spcPts val="2593"/>
              </a:spcBef>
              <a:buFont typeface="Arial" charset="0"/>
              <a:buChar char="•"/>
              <a:defRPr/>
            </a:pPr>
            <a:r>
              <a:rPr lang="zh-TW" altLang="en-US" sz="4753" b="1" dirty="0">
                <a:latin typeface="微軟正黑體" panose="020B0604030504040204" pitchFamily="34" charset="-120"/>
                <a:ea typeface="微軟正黑體" panose="020B0604030504040204" pitchFamily="34" charset="-120"/>
              </a:rPr>
              <a:t>免疫相關疾病動物模式</a:t>
            </a:r>
            <a:endParaRPr lang="en-US" altLang="zh-TW" sz="4753" dirty="0">
              <a:latin typeface="微軟正黑體" panose="020B0604030504040204" pitchFamily="34" charset="-120"/>
              <a:ea typeface="微軟正黑體" panose="020B0604030504040204" pitchFamily="34" charset="-120"/>
            </a:endParaRPr>
          </a:p>
          <a:p>
            <a:pPr marL="781993" lvl="1">
              <a:defRPr/>
            </a:pPr>
            <a:r>
              <a:rPr lang="zh-TW" altLang="en-US" sz="4537" dirty="0">
                <a:latin typeface="微軟正黑體" panose="020B0604030504040204" pitchFamily="34" charset="-120"/>
                <a:ea typeface="微軟正黑體" panose="020B0604030504040204" pitchFamily="34" charset="-120"/>
              </a:rPr>
              <a:t>關節炎、氣喘、慢性肺阻塞、異位性皮膚炎</a:t>
            </a:r>
            <a:r>
              <a:rPr lang="en-US" altLang="zh-TW" sz="4537" dirty="0">
                <a:latin typeface="微軟正黑體" panose="020B0604030504040204" pitchFamily="34" charset="-120"/>
                <a:ea typeface="微軟正黑體" panose="020B0604030504040204" pitchFamily="34" charset="-120"/>
              </a:rPr>
              <a:t>…</a:t>
            </a:r>
            <a:r>
              <a:rPr lang="zh-TW" altLang="en-US" sz="4537" dirty="0">
                <a:latin typeface="微軟正黑體" panose="020B0604030504040204" pitchFamily="34" charset="-120"/>
                <a:ea typeface="微軟正黑體" panose="020B0604030504040204" pitchFamily="34" charset="-120"/>
              </a:rPr>
              <a:t>等</a:t>
            </a:r>
          </a:p>
          <a:p>
            <a:pPr marL="781993" indent="-370418">
              <a:spcBef>
                <a:spcPts val="2593"/>
              </a:spcBef>
              <a:buFont typeface="Arial" charset="0"/>
              <a:buChar char="•"/>
              <a:defRPr/>
            </a:pPr>
            <a:r>
              <a:rPr lang="zh-TW" altLang="en-US" sz="4753" b="1" dirty="0">
                <a:latin typeface="微軟正黑體" panose="020B0604030504040204" pitchFamily="34" charset="-120"/>
                <a:ea typeface="微軟正黑體" panose="020B0604030504040204" pitchFamily="34" charset="-120"/>
              </a:rPr>
              <a:t>其他模式</a:t>
            </a:r>
            <a:endParaRPr lang="en-US" altLang="zh-TW" sz="4753" dirty="0">
              <a:latin typeface="微軟正黑體" panose="020B0604030504040204" pitchFamily="34" charset="-120"/>
              <a:ea typeface="微軟正黑體" panose="020B0604030504040204" pitchFamily="34" charset="-120"/>
            </a:endParaRPr>
          </a:p>
          <a:p>
            <a:pPr marL="781993" lvl="1">
              <a:defRPr/>
            </a:pPr>
            <a:r>
              <a:rPr lang="zh-TW" altLang="en-US" sz="4537" dirty="0">
                <a:latin typeface="微軟正黑體" panose="020B0604030504040204" pitchFamily="34" charset="-120"/>
                <a:ea typeface="微軟正黑體" panose="020B0604030504040204" pitchFamily="34" charset="-120"/>
              </a:rPr>
              <a:t>特發性肺纖維化、傷口癒合</a:t>
            </a:r>
            <a:r>
              <a:rPr lang="en-US" altLang="zh-TW" sz="4537" dirty="0">
                <a:latin typeface="微軟正黑體" panose="020B0604030504040204" pitchFamily="34" charset="-120"/>
                <a:ea typeface="微軟正黑體" panose="020B0604030504040204" pitchFamily="34" charset="-120"/>
              </a:rPr>
              <a:t>...</a:t>
            </a:r>
            <a:r>
              <a:rPr lang="zh-TW" altLang="en-US" sz="4537" dirty="0">
                <a:latin typeface="微軟正黑體" panose="020B0604030504040204" pitchFamily="34" charset="-120"/>
                <a:ea typeface="微軟正黑體" panose="020B0604030504040204" pitchFamily="34" charset="-120"/>
              </a:rPr>
              <a:t>等</a:t>
            </a:r>
          </a:p>
          <a:p>
            <a:pPr marL="781993" indent="-370418">
              <a:spcBef>
                <a:spcPts val="2593"/>
              </a:spcBef>
              <a:buFont typeface="Arial" charset="0"/>
              <a:buChar char="•"/>
              <a:defRPr/>
            </a:pPr>
            <a:r>
              <a:rPr lang="zh-TW" altLang="en-US" sz="4753" b="1" dirty="0">
                <a:latin typeface="微軟正黑體" panose="020B0604030504040204" pitchFamily="34" charset="-120"/>
                <a:ea typeface="微軟正黑體" panose="020B0604030504040204" pitchFamily="34" charset="-120"/>
              </a:rPr>
              <a:t>客製化動物模式建置</a:t>
            </a:r>
            <a:endParaRPr lang="zh-TW" altLang="zh-TW" sz="4753" b="1" dirty="0">
              <a:latin typeface="微軟正黑體" panose="020B0604030504040204" pitchFamily="34" charset="-120"/>
              <a:ea typeface="微軟正黑體" panose="020B0604030504040204" pitchFamily="34" charset="-120"/>
            </a:endParaRPr>
          </a:p>
        </p:txBody>
      </p:sp>
      <p:sp>
        <p:nvSpPr>
          <p:cNvPr id="67" name="文字方塊 66"/>
          <p:cNvSpPr txBox="1"/>
          <p:nvPr/>
        </p:nvSpPr>
        <p:spPr>
          <a:xfrm>
            <a:off x="15463332" y="28747586"/>
            <a:ext cx="14001576" cy="13186939"/>
          </a:xfrm>
          <a:prstGeom prst="rect">
            <a:avLst/>
          </a:prstGeom>
          <a:noFill/>
        </p:spPr>
        <p:txBody>
          <a:bodyPr wrap="square" lIns="85149" tIns="42575" rIns="85149" bIns="42575">
            <a:spAutoFit/>
          </a:bodyPr>
          <a:lstStyle/>
          <a:p>
            <a:pPr marL="370418" indent="-370418">
              <a:spcBef>
                <a:spcPts val="2593"/>
              </a:spcBef>
              <a:buFont typeface="Wingdings" pitchFamily="2" charset="2"/>
              <a:buChar char="l"/>
              <a:defRPr/>
            </a:pPr>
            <a:r>
              <a:rPr lang="zh-TW" altLang="en-US" sz="4753" b="1" dirty="0">
                <a:solidFill>
                  <a:srgbClr val="0000FF"/>
                </a:solidFill>
                <a:latin typeface="微軟正黑體" panose="020B0604030504040204" pitchFamily="34" charset="-120"/>
                <a:ea typeface="微軟正黑體" panose="020B0604030504040204" pitchFamily="34" charset="-120"/>
              </a:rPr>
              <a:t>藥物動力學</a:t>
            </a:r>
            <a:r>
              <a:rPr lang="en-US" altLang="zh-TW" sz="4753" b="1" dirty="0">
                <a:solidFill>
                  <a:srgbClr val="0000FF"/>
                </a:solidFill>
                <a:latin typeface="微軟正黑體" panose="020B0604030504040204" pitchFamily="34" charset="-120"/>
                <a:ea typeface="微軟正黑體" panose="020B0604030504040204" pitchFamily="34" charset="-120"/>
              </a:rPr>
              <a:t>/</a:t>
            </a:r>
            <a:r>
              <a:rPr lang="zh-TW" altLang="en-US" sz="4753" b="1" dirty="0">
                <a:solidFill>
                  <a:srgbClr val="0000FF"/>
                </a:solidFill>
                <a:latin typeface="微軟正黑體" panose="020B0604030504040204" pitchFamily="34" charset="-120"/>
                <a:ea typeface="微軟正黑體" panose="020B0604030504040204" pitchFamily="34" charset="-120"/>
              </a:rPr>
              <a:t>初步毒理分析</a:t>
            </a:r>
            <a:endParaRPr lang="en-US" altLang="zh-TW" sz="4753" dirty="0">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臨床前毒理諮詢與設計服務</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藥物動力學服務</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急性毒性試驗暨毒性動力學</a:t>
            </a:r>
            <a:r>
              <a:rPr lang="en-US" altLang="zh-TW" sz="4753" dirty="0">
                <a:latin typeface="微軟正黑體" panose="020B0604030504040204" pitchFamily="34" charset="-120"/>
                <a:ea typeface="微軟正黑體" panose="020B0604030504040204" pitchFamily="34" charset="-120"/>
              </a:rPr>
              <a:t>(TK)</a:t>
            </a:r>
            <a:endParaRPr lang="zh-TW" altLang="zh-TW" sz="4753" dirty="0">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重複性毒性試驗暨毒性動力學</a:t>
            </a:r>
            <a:r>
              <a:rPr lang="en-US" altLang="zh-TW" sz="4753" dirty="0">
                <a:latin typeface="微軟正黑體" panose="020B0604030504040204" pitchFamily="34" charset="-120"/>
                <a:ea typeface="微軟正黑體" panose="020B0604030504040204" pitchFamily="34" charset="-120"/>
              </a:rPr>
              <a:t>(TK)</a:t>
            </a:r>
            <a:endParaRPr lang="zh-TW" altLang="en-US" sz="4753" dirty="0">
              <a:latin typeface="微軟正黑體" panose="020B0604030504040204" pitchFamily="34" charset="-120"/>
              <a:ea typeface="微軟正黑體" panose="020B0604030504040204" pitchFamily="34" charset="-120"/>
            </a:endParaRPr>
          </a:p>
          <a:p>
            <a:pPr marL="370418" indent="-370418">
              <a:spcBef>
                <a:spcPts val="2593"/>
              </a:spcBef>
              <a:buFont typeface="Wingdings" pitchFamily="2" charset="2"/>
              <a:buChar char="l"/>
              <a:defRPr/>
            </a:pPr>
            <a:r>
              <a:rPr lang="zh-TW" altLang="zh-TW" sz="4753" b="1" dirty="0">
                <a:solidFill>
                  <a:srgbClr val="0000FF"/>
                </a:solidFill>
                <a:latin typeface="微軟正黑體" panose="020B0604030504040204" pitchFamily="34" charset="-120"/>
                <a:ea typeface="微軟正黑體" panose="020B0604030504040204" pitchFamily="34" charset="-120"/>
              </a:rPr>
              <a:t>細胞與基因治療藥物臨床前安全試驗</a:t>
            </a:r>
            <a:endParaRPr lang="en-US" altLang="zh-TW" sz="4753" b="1" dirty="0">
              <a:solidFill>
                <a:srgbClr val="0000FF"/>
              </a:solidFill>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en-US" sz="4753" dirty="0">
                <a:latin typeface="微軟正黑體" panose="020B0604030504040204" pitchFamily="34" charset="-120"/>
                <a:ea typeface="微軟正黑體" panose="020B0604030504040204" pitchFamily="34" charset="-120"/>
              </a:rPr>
              <a:t>體內</a:t>
            </a:r>
            <a:r>
              <a:rPr lang="en-US" altLang="zh-TW" sz="4753" dirty="0">
                <a:latin typeface="微軟正黑體" panose="020B0604030504040204" pitchFamily="34" charset="-120"/>
                <a:ea typeface="微軟正黑體" panose="020B0604030504040204" pitchFamily="34" charset="-120"/>
              </a:rPr>
              <a:t>:</a:t>
            </a:r>
            <a:r>
              <a:rPr lang="zh-TW" altLang="en-US" sz="4753" dirty="0">
                <a:latin typeface="微軟正黑體" panose="020B0604030504040204" pitchFamily="34" charset="-120"/>
                <a:ea typeface="微軟正黑體" panose="020B0604030504040204" pitchFamily="34" charset="-120"/>
              </a:rPr>
              <a:t> </a:t>
            </a:r>
            <a:r>
              <a:rPr lang="zh-TW" altLang="zh-TW" sz="4753" dirty="0">
                <a:latin typeface="微軟正黑體" panose="020B0604030504040204" pitchFamily="34" charset="-120"/>
                <a:ea typeface="微軟正黑體" panose="020B0604030504040204" pitchFamily="34" charset="-120"/>
              </a:rPr>
              <a:t>一般毒性</a:t>
            </a:r>
            <a:r>
              <a:rPr lang="zh-TW" altLang="en-US" sz="4753" dirty="0">
                <a:latin typeface="微軟正黑體" panose="020B0604030504040204" pitchFamily="34" charset="-120"/>
                <a:ea typeface="微軟正黑體" panose="020B0604030504040204" pitchFamily="34" charset="-120"/>
              </a:rPr>
              <a:t>、</a:t>
            </a:r>
            <a:r>
              <a:rPr lang="zh-TW" altLang="zh-TW" sz="4753" dirty="0">
                <a:latin typeface="微軟正黑體" panose="020B0604030504040204" pitchFamily="34" charset="-120"/>
                <a:ea typeface="微軟正黑體" panose="020B0604030504040204" pitchFamily="34" charset="-120"/>
              </a:rPr>
              <a:t>生體分佈</a:t>
            </a:r>
            <a:r>
              <a:rPr lang="zh-TW" altLang="en-US" sz="4753" dirty="0">
                <a:latin typeface="微軟正黑體" panose="020B0604030504040204" pitchFamily="34" charset="-120"/>
                <a:ea typeface="微軟正黑體" panose="020B0604030504040204" pitchFamily="34" charset="-120"/>
              </a:rPr>
              <a:t>、</a:t>
            </a:r>
            <a:r>
              <a:rPr lang="zh-TW" altLang="zh-TW" sz="4753" dirty="0">
                <a:latin typeface="微軟正黑體" panose="020B0604030504040204" pitchFamily="34" charset="-120"/>
                <a:ea typeface="微軟正黑體" panose="020B0604030504040204" pitchFamily="34" charset="-120"/>
              </a:rPr>
              <a:t>局部容忍性</a:t>
            </a:r>
            <a:r>
              <a:rPr lang="zh-TW" altLang="en-US" sz="4753" dirty="0">
                <a:latin typeface="微軟正黑體" panose="020B0604030504040204" pitchFamily="34" charset="-120"/>
                <a:ea typeface="微軟正黑體" panose="020B0604030504040204" pitchFamily="34" charset="-120"/>
              </a:rPr>
              <a:t>、</a:t>
            </a:r>
            <a:r>
              <a:rPr lang="zh-TW" altLang="zh-TW" sz="4753" dirty="0">
                <a:latin typeface="微軟正黑體" panose="020B0604030504040204" pitchFamily="34" charset="-120"/>
                <a:ea typeface="微軟正黑體" panose="020B0604030504040204" pitchFamily="34" charset="-120"/>
              </a:rPr>
              <a:t>免疫原性</a:t>
            </a:r>
            <a:r>
              <a:rPr lang="zh-TW" altLang="en-US" sz="4753" dirty="0">
                <a:latin typeface="微軟正黑體" panose="020B0604030504040204" pitchFamily="34" charset="-120"/>
                <a:ea typeface="微軟正黑體" panose="020B0604030504040204" pitchFamily="34" charset="-120"/>
              </a:rPr>
              <a:t>、</a:t>
            </a:r>
            <a:r>
              <a:rPr lang="zh-TW" altLang="zh-TW" sz="4753" dirty="0">
                <a:latin typeface="微軟正黑體" panose="020B0604030504040204" pitchFamily="34" charset="-120"/>
                <a:ea typeface="微軟正黑體" panose="020B0604030504040204" pitchFamily="34" charset="-120"/>
              </a:rPr>
              <a:t>致腫瘤性</a:t>
            </a:r>
            <a:r>
              <a:rPr lang="zh-TW" altLang="en-US" sz="4753" dirty="0">
                <a:latin typeface="微軟正黑體" panose="020B0604030504040204" pitchFamily="34" charset="-120"/>
                <a:ea typeface="微軟正黑體" panose="020B0604030504040204" pitchFamily="34" charset="-120"/>
              </a:rPr>
              <a:t>、及</a:t>
            </a:r>
            <a:r>
              <a:rPr lang="zh-TW" altLang="zh-TW" sz="4753" dirty="0">
                <a:latin typeface="微軟正黑體" panose="020B0604030504040204" pitchFamily="34" charset="-120"/>
                <a:ea typeface="微軟正黑體" panose="020B0604030504040204" pitchFamily="34" charset="-120"/>
              </a:rPr>
              <a:t>基因</a:t>
            </a:r>
            <a:r>
              <a:rPr lang="en-US" altLang="zh-TW" sz="4753" dirty="0">
                <a:latin typeface="微軟正黑體" panose="020B0604030504040204" pitchFamily="34" charset="-120"/>
                <a:ea typeface="微軟正黑體" panose="020B0604030504040204" pitchFamily="34" charset="-120"/>
              </a:rPr>
              <a:t>/</a:t>
            </a:r>
            <a:r>
              <a:rPr lang="zh-TW" altLang="zh-TW" sz="4753" dirty="0">
                <a:latin typeface="微軟正黑體" panose="020B0604030504040204" pitchFamily="34" charset="-120"/>
                <a:ea typeface="微軟正黑體" panose="020B0604030504040204" pitchFamily="34" charset="-120"/>
              </a:rPr>
              <a:t>載體脫落試驗</a:t>
            </a:r>
            <a:endParaRPr lang="en-US" altLang="zh-TW" sz="4753" dirty="0">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en-US" sz="4753" dirty="0">
                <a:latin typeface="微軟正黑體" panose="020B0604030504040204" pitchFamily="34" charset="-120"/>
                <a:ea typeface="微軟正黑體" panose="020B0604030504040204" pitchFamily="34" charset="-120"/>
              </a:rPr>
              <a:t>體外</a:t>
            </a:r>
            <a:r>
              <a:rPr lang="en-US" altLang="zh-TW" sz="4753" dirty="0">
                <a:latin typeface="微軟正黑體" panose="020B0604030504040204" pitchFamily="34" charset="-120"/>
                <a:ea typeface="微軟正黑體" panose="020B0604030504040204" pitchFamily="34" charset="-120"/>
              </a:rPr>
              <a:t>:</a:t>
            </a:r>
            <a:r>
              <a:rPr lang="zh-TW" altLang="en-US" sz="4753" dirty="0">
                <a:latin typeface="微軟正黑體" panose="020B0604030504040204" pitchFamily="34" charset="-120"/>
                <a:ea typeface="微軟正黑體" panose="020B0604030504040204" pitchFamily="34" charset="-120"/>
              </a:rPr>
              <a:t> 體外致腫瘤性檢測 </a:t>
            </a:r>
            <a:r>
              <a:rPr lang="en-US" altLang="zh-TW" sz="4753" dirty="0">
                <a:latin typeface="微軟正黑體" panose="020B0604030504040204" pitchFamily="34" charset="-120"/>
                <a:ea typeface="微軟正黑體" panose="020B0604030504040204" pitchFamily="34" charset="-120"/>
              </a:rPr>
              <a:t>(Soft Agar Formation)</a:t>
            </a:r>
          </a:p>
          <a:p>
            <a:pPr marL="370418" indent="-370418">
              <a:spcBef>
                <a:spcPts val="2593"/>
              </a:spcBef>
              <a:buFont typeface="Wingdings" pitchFamily="2" charset="2"/>
              <a:buChar char="l"/>
              <a:defRPr/>
            </a:pPr>
            <a:r>
              <a:rPr lang="zh-TW" altLang="en-US" sz="4753" b="1" dirty="0">
                <a:solidFill>
                  <a:srgbClr val="0000FF"/>
                </a:solidFill>
                <a:latin typeface="微軟正黑體" panose="020B0604030504040204" pitchFamily="34" charset="-120"/>
                <a:ea typeface="微軟正黑體" panose="020B0604030504040204" pitchFamily="34" charset="-120"/>
              </a:rPr>
              <a:t>核心技術及檢驗服務</a:t>
            </a:r>
            <a:endParaRPr lang="en-US" altLang="zh-TW" sz="4753" b="1" dirty="0">
              <a:solidFill>
                <a:srgbClr val="0000FF"/>
              </a:solidFill>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en-US" sz="4753" dirty="0">
                <a:latin typeface="微軟正黑體" panose="020B0604030504040204" pitchFamily="34" charset="-120"/>
                <a:ea typeface="微軟正黑體" panose="020B0604030504040204" pitchFamily="34" charset="-120"/>
              </a:rPr>
              <a:t>抗體組織交叉反應試驗 </a:t>
            </a:r>
            <a:r>
              <a:rPr lang="en-US" altLang="zh-TW" sz="4753" dirty="0">
                <a:latin typeface="微軟正黑體" panose="020B0604030504040204" pitchFamily="34" charset="-120"/>
                <a:ea typeface="微軟正黑體" panose="020B0604030504040204" pitchFamily="34" charset="-120"/>
              </a:rPr>
              <a:t>(non-GLP)</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組織病理切片製作與判讀</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免疫化學染色</a:t>
            </a:r>
            <a:r>
              <a:rPr lang="en-US" altLang="zh-TW" sz="4753" dirty="0">
                <a:latin typeface="微軟正黑體" panose="020B0604030504040204" pitchFamily="34" charset="-120"/>
                <a:ea typeface="微軟正黑體" panose="020B0604030504040204" pitchFamily="34" charset="-120"/>
              </a:rPr>
              <a:t>(IHC)</a:t>
            </a:r>
            <a:r>
              <a:rPr lang="zh-TW" altLang="zh-TW" sz="4753" dirty="0">
                <a:latin typeface="微軟正黑體" panose="020B0604030504040204" pitchFamily="34" charset="-120"/>
                <a:ea typeface="微軟正黑體" panose="020B0604030504040204" pitchFamily="34" charset="-120"/>
              </a:rPr>
              <a:t>與分析</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全玻片影像掃描服務</a:t>
            </a: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臨床病理檢測</a:t>
            </a:r>
            <a:r>
              <a:rPr lang="en-US" altLang="zh-TW" sz="4753" dirty="0">
                <a:latin typeface="微軟正黑體" panose="020B0604030504040204" pitchFamily="34" charset="-120"/>
                <a:ea typeface="微軟正黑體" panose="020B0604030504040204" pitchFamily="34" charset="-120"/>
              </a:rPr>
              <a:t> (</a:t>
            </a:r>
            <a:r>
              <a:rPr lang="zh-TW" altLang="en-US" sz="4753" dirty="0">
                <a:latin typeface="微軟正黑體" panose="020B0604030504040204" pitchFamily="34" charset="-120"/>
                <a:ea typeface="微軟正黑體" panose="020B0604030504040204" pitchFamily="34" charset="-120"/>
              </a:rPr>
              <a:t>血液學、血清生化學與尿液學分析</a:t>
            </a:r>
            <a:r>
              <a:rPr lang="en-US" altLang="zh-TW" sz="4753" dirty="0">
                <a:latin typeface="微軟正黑體" panose="020B0604030504040204" pitchFamily="34" charset="-120"/>
                <a:ea typeface="微軟正黑體" panose="020B0604030504040204" pitchFamily="34" charset="-120"/>
              </a:rPr>
              <a:t>)</a:t>
            </a:r>
            <a:endParaRPr lang="zh-TW" altLang="zh-TW" sz="4753" dirty="0">
              <a:latin typeface="微軟正黑體" panose="020B0604030504040204" pitchFamily="34" charset="-120"/>
              <a:ea typeface="微軟正黑體" panose="020B0604030504040204" pitchFamily="34" charset="-120"/>
            </a:endParaRPr>
          </a:p>
          <a:p>
            <a:pPr marL="781993" indent="-370418">
              <a:buFont typeface="Arial" charset="0"/>
              <a:buChar char="•"/>
              <a:defRPr/>
            </a:pPr>
            <a:r>
              <a:rPr lang="zh-TW" altLang="zh-TW" sz="4753" dirty="0">
                <a:latin typeface="微軟正黑體" panose="020B0604030504040204" pitchFamily="34" charset="-120"/>
                <a:ea typeface="微軟正黑體" panose="020B0604030504040204" pitchFamily="34" charset="-120"/>
              </a:rPr>
              <a:t>客製化</a:t>
            </a:r>
            <a:r>
              <a:rPr lang="zh-TW" altLang="en-US" sz="4753" dirty="0">
                <a:latin typeface="微軟正黑體" panose="020B0604030504040204" pitchFamily="34" charset="-120"/>
                <a:ea typeface="微軟正黑體" panose="020B0604030504040204" pitchFamily="34" charset="-120"/>
              </a:rPr>
              <a:t>生物檢體分析</a:t>
            </a:r>
            <a:r>
              <a:rPr lang="en-US" altLang="zh-TW" sz="4753" dirty="0">
                <a:latin typeface="微軟正黑體" panose="020B0604030504040204" pitchFamily="34" charset="-120"/>
                <a:ea typeface="微軟正黑體" panose="020B0604030504040204" pitchFamily="34" charset="-120"/>
              </a:rPr>
              <a:t>(</a:t>
            </a:r>
            <a:r>
              <a:rPr lang="zh-TW" altLang="en-US" sz="4753" dirty="0">
                <a:latin typeface="微軟正黑體" panose="020B0604030504040204" pitchFamily="34" charset="-120"/>
                <a:ea typeface="微軟正黑體" panose="020B0604030504040204" pitchFamily="34" charset="-120"/>
              </a:rPr>
              <a:t>利用</a:t>
            </a:r>
            <a:r>
              <a:rPr lang="en-US" altLang="zh-TW" sz="4753" dirty="0">
                <a:latin typeface="微軟正黑體" panose="020B0604030504040204" pitchFamily="34" charset="-120"/>
                <a:ea typeface="微軟正黑體" panose="020B0604030504040204" pitchFamily="34" charset="-120"/>
              </a:rPr>
              <a:t>Elisa, Flow cytometry </a:t>
            </a:r>
            <a:r>
              <a:rPr lang="zh-TW" altLang="en-US" sz="4753" dirty="0">
                <a:latin typeface="微軟正黑體" panose="020B0604030504040204" pitchFamily="34" charset="-120"/>
                <a:ea typeface="微軟正黑體" panose="020B0604030504040204" pitchFamily="34" charset="-120"/>
              </a:rPr>
              <a:t>或 </a:t>
            </a:r>
            <a:r>
              <a:rPr lang="en-US" altLang="zh-TW" sz="4753" dirty="0">
                <a:latin typeface="微軟正黑體" panose="020B0604030504040204" pitchFamily="34" charset="-120"/>
                <a:ea typeface="微軟正黑體" panose="020B0604030504040204" pitchFamily="34" charset="-120"/>
              </a:rPr>
              <a:t>qPCR </a:t>
            </a:r>
            <a:r>
              <a:rPr lang="zh-TW" altLang="en-US" sz="4753" dirty="0">
                <a:latin typeface="微軟正黑體" panose="020B0604030504040204" pitchFamily="34" charset="-120"/>
                <a:ea typeface="微軟正黑體" panose="020B0604030504040204" pitchFamily="34" charset="-120"/>
              </a:rPr>
              <a:t>方法</a:t>
            </a:r>
            <a:r>
              <a:rPr lang="en-US" altLang="zh-TW" sz="4753" dirty="0">
                <a:latin typeface="微軟正黑體" panose="020B0604030504040204" pitchFamily="34" charset="-120"/>
                <a:ea typeface="微軟正黑體" panose="020B0604030504040204" pitchFamily="34" charset="-120"/>
              </a:rPr>
              <a:t>)</a:t>
            </a:r>
            <a:endParaRPr lang="zh-TW" altLang="zh-TW" sz="4753" dirty="0">
              <a:latin typeface="微軟正黑體" panose="020B0604030504040204" pitchFamily="34" charset="-120"/>
              <a:ea typeface="微軟正黑體" panose="020B0604030504040204" pitchFamily="34" charset="-120"/>
            </a:endParaRPr>
          </a:p>
        </p:txBody>
      </p:sp>
      <p:sp>
        <p:nvSpPr>
          <p:cNvPr id="4" name="矩形 3"/>
          <p:cNvSpPr/>
          <p:nvPr/>
        </p:nvSpPr>
        <p:spPr>
          <a:xfrm>
            <a:off x="1291963" y="27505648"/>
            <a:ext cx="6171883" cy="903196"/>
          </a:xfrm>
          <a:prstGeom prst="rect">
            <a:avLst/>
          </a:prstGeom>
        </p:spPr>
        <p:txBody>
          <a:bodyPr wrap="none">
            <a:spAutoFit/>
          </a:bodyPr>
          <a:lstStyle/>
          <a:p>
            <a:pPr defTabSz="851501">
              <a:lnSpc>
                <a:spcPct val="110000"/>
              </a:lnSpc>
              <a:defRPr/>
            </a:pPr>
            <a:r>
              <a:rPr lang="zh-TW" altLang="zh-TW" sz="5185" dirty="0">
                <a:ln w="3175" cmpd="sng">
                  <a:solidFill>
                    <a:srgbClr val="002060"/>
                  </a:solidFill>
                  <a:prstDash val="solid"/>
                </a:ln>
                <a:solidFill>
                  <a:srgbClr val="C00000"/>
                </a:solidFill>
                <a:latin typeface="微軟正黑體" panose="020B0604030504040204" pitchFamily="34" charset="-120"/>
                <a:ea typeface="微軟正黑體" panose="020B0604030504040204" pitchFamily="34" charset="-120"/>
                <a:cs typeface="Meiryo" panose="020B0604030504040204" pitchFamily="34" charset="-128"/>
              </a:rPr>
              <a:t>藥理技術研發服務：</a:t>
            </a:r>
          </a:p>
        </p:txBody>
      </p:sp>
      <p:sp>
        <p:nvSpPr>
          <p:cNvPr id="27" name="矩形 26"/>
          <p:cNvSpPr/>
          <p:nvPr/>
        </p:nvSpPr>
        <p:spPr>
          <a:xfrm>
            <a:off x="15537468" y="27505648"/>
            <a:ext cx="8167620" cy="903196"/>
          </a:xfrm>
          <a:prstGeom prst="rect">
            <a:avLst/>
          </a:prstGeom>
        </p:spPr>
        <p:txBody>
          <a:bodyPr wrap="none">
            <a:spAutoFit/>
          </a:bodyPr>
          <a:lstStyle/>
          <a:p>
            <a:pPr defTabSz="851501">
              <a:lnSpc>
                <a:spcPct val="110000"/>
              </a:lnSpc>
              <a:defRPr/>
            </a:pPr>
            <a:r>
              <a:rPr lang="zh-TW" altLang="en-US" sz="5185" dirty="0">
                <a:ln w="3175" cmpd="sng">
                  <a:solidFill>
                    <a:srgbClr val="002060"/>
                  </a:solidFill>
                  <a:prstDash val="solid"/>
                </a:ln>
                <a:solidFill>
                  <a:srgbClr val="C00000"/>
                </a:solidFill>
                <a:latin typeface="微軟正黑體" panose="020B0604030504040204" pitchFamily="34" charset="-120"/>
                <a:ea typeface="微軟正黑體" panose="020B0604030504040204" pitchFamily="34" charset="-120"/>
                <a:cs typeface="Meiryo" panose="020B0604030504040204" pitchFamily="34" charset="-128"/>
              </a:rPr>
              <a:t>臨床前安全評估試驗</a:t>
            </a:r>
            <a:r>
              <a:rPr lang="zh-TW" altLang="zh-TW" sz="5185" dirty="0">
                <a:ln w="3175" cmpd="sng">
                  <a:solidFill>
                    <a:srgbClr val="002060"/>
                  </a:solidFill>
                  <a:prstDash val="solid"/>
                </a:ln>
                <a:solidFill>
                  <a:srgbClr val="C00000"/>
                </a:solidFill>
                <a:latin typeface="微軟正黑體" panose="020B0604030504040204" pitchFamily="34" charset="-120"/>
                <a:ea typeface="微軟正黑體" panose="020B0604030504040204" pitchFamily="34" charset="-120"/>
                <a:cs typeface="Meiryo" panose="020B0604030504040204" pitchFamily="34" charset="-128"/>
              </a:rPr>
              <a:t>服務：</a:t>
            </a:r>
          </a:p>
        </p:txBody>
      </p:sp>
      <p:pic>
        <p:nvPicPr>
          <p:cNvPr id="28" name="圖片 31" descr="è¥ççµ"/>
          <p:cNvPicPr>
            <a:picLocks noChangeAspect="1" noChangeArrowheads="1"/>
          </p:cNvPicPr>
          <p:nvPr/>
        </p:nvPicPr>
        <p:blipFill rotWithShape="1">
          <a:blip r:embed="rId4">
            <a:extLst>
              <a:ext uri="{28A0092B-C50C-407E-A947-70E740481C1C}">
                <a14:useLocalDpi xmlns:a14="http://schemas.microsoft.com/office/drawing/2010/main" val="0"/>
              </a:ext>
            </a:extLst>
          </a:blip>
          <a:srcRect r="27555" b="-6913"/>
          <a:stretch/>
        </p:blipFill>
        <p:spPr bwMode="auto">
          <a:xfrm>
            <a:off x="1988421" y="38188609"/>
            <a:ext cx="12172067" cy="266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群組 40"/>
          <p:cNvGrpSpPr/>
          <p:nvPr/>
        </p:nvGrpSpPr>
        <p:grpSpPr>
          <a:xfrm>
            <a:off x="1640477" y="23460748"/>
            <a:ext cx="9023238" cy="1866877"/>
            <a:chOff x="332656" y="2000672"/>
            <a:chExt cx="2088232" cy="432048"/>
          </a:xfrm>
        </p:grpSpPr>
        <p:pic>
          <p:nvPicPr>
            <p:cNvPr id="42" name="圖片 28"/>
            <p:cNvPicPr>
              <a:picLocks noChangeAspect="1"/>
            </p:cNvPicPr>
            <p:nvPr/>
          </p:nvPicPr>
          <p:blipFill>
            <a:blip r:embed="rId5">
              <a:extLst>
                <a:ext uri="{28A0092B-C50C-407E-A947-70E740481C1C}">
                  <a14:useLocalDpi xmlns:a14="http://schemas.microsoft.com/office/drawing/2010/main" val="0"/>
                </a:ext>
              </a:extLst>
            </a:blip>
            <a:srcRect l="2" r="1628"/>
            <a:stretch>
              <a:fillRect/>
            </a:stretch>
          </p:blipFill>
          <p:spPr bwMode="auto">
            <a:xfrm>
              <a:off x="776203" y="2000920"/>
              <a:ext cx="164468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圖片 44"/>
            <p:cNvPicPr>
              <a:picLocks noChangeAspect="1"/>
            </p:cNvPicPr>
            <p:nvPr/>
          </p:nvPicPr>
          <p:blipFill>
            <a:blip r:embed="rId5">
              <a:extLst>
                <a:ext uri="{28A0092B-C50C-407E-A947-70E740481C1C}">
                  <a14:useLocalDpi xmlns:a14="http://schemas.microsoft.com/office/drawing/2010/main" val="0"/>
                </a:ext>
              </a:extLst>
            </a:blip>
            <a:srcRect l="2" r="64764"/>
            <a:stretch>
              <a:fillRect/>
            </a:stretch>
          </p:blipFill>
          <p:spPr bwMode="auto">
            <a:xfrm>
              <a:off x="332656" y="2000672"/>
              <a:ext cx="62506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文字方塊 43"/>
          <p:cNvSpPr txBox="1"/>
          <p:nvPr/>
        </p:nvSpPr>
        <p:spPr bwMode="auto">
          <a:xfrm>
            <a:off x="1291963" y="22838456"/>
            <a:ext cx="5307412" cy="1156341"/>
          </a:xfrm>
          <a:prstGeom prst="rect">
            <a:avLst/>
          </a:prstGeom>
          <a:noFill/>
        </p:spPr>
        <p:txBody>
          <a:bodyPr>
            <a:spAutoFit/>
          </a:bodyPr>
          <a:lstStyle/>
          <a:p>
            <a:pPr defTabSz="851501">
              <a:defRPr/>
            </a:pPr>
            <a:r>
              <a:rPr lang="zh-TW" altLang="en-US" sz="6914" dirty="0">
                <a:ln w="3175" cmpd="sng">
                  <a:solidFill>
                    <a:srgbClr val="002060"/>
                  </a:solidFill>
                  <a:prstDash val="solid"/>
                </a:ln>
                <a:solidFill>
                  <a:srgbClr val="0000FF"/>
                </a:solidFill>
                <a:latin typeface="微軟正黑體" panose="020B0604030504040204" pitchFamily="34" charset="-120"/>
                <a:ea typeface="微軟正黑體" panose="020B0604030504040204" pitchFamily="34" charset="-120"/>
                <a:cs typeface="Meiryo" panose="020B0604030504040204" pitchFamily="34" charset="-128"/>
              </a:rPr>
              <a:t>藥理毒理組</a:t>
            </a:r>
          </a:p>
        </p:txBody>
      </p:sp>
      <p:grpSp>
        <p:nvGrpSpPr>
          <p:cNvPr id="65" name="群組 64">
            <a:extLst>
              <a:ext uri="{FF2B5EF4-FFF2-40B4-BE49-F238E27FC236}">
                <a16:creationId xmlns:a16="http://schemas.microsoft.com/office/drawing/2014/main" id="{73EEB93E-639A-431A-8335-45076623F3AD}"/>
              </a:ext>
            </a:extLst>
          </p:cNvPr>
          <p:cNvGrpSpPr/>
          <p:nvPr/>
        </p:nvGrpSpPr>
        <p:grpSpPr>
          <a:xfrm>
            <a:off x="1022101" y="3606279"/>
            <a:ext cx="28882463" cy="19951791"/>
            <a:chOff x="188640" y="1352600"/>
            <a:chExt cx="6684218" cy="4617408"/>
          </a:xfrm>
        </p:grpSpPr>
        <p:sp>
          <p:nvSpPr>
            <p:cNvPr id="68" name="文字方塊 67">
              <a:extLst>
                <a:ext uri="{FF2B5EF4-FFF2-40B4-BE49-F238E27FC236}">
                  <a16:creationId xmlns:a16="http://schemas.microsoft.com/office/drawing/2014/main" id="{572C1C83-AC91-4E9E-AB39-3FD5424BF505}"/>
                </a:ext>
              </a:extLst>
            </p:cNvPr>
            <p:cNvSpPr txBox="1"/>
            <p:nvPr/>
          </p:nvSpPr>
          <p:spPr bwMode="auto">
            <a:xfrm>
              <a:off x="252983" y="1540503"/>
              <a:ext cx="1807865" cy="267610"/>
            </a:xfrm>
            <a:prstGeom prst="rect">
              <a:avLst/>
            </a:prstGeom>
            <a:noFill/>
          </p:spPr>
          <p:txBody>
            <a:bodyPr wrap="square">
              <a:spAutoFit/>
            </a:bodyPr>
            <a:lstStyle>
              <a:defPPr>
                <a:defRPr lang="zh-TW"/>
              </a:defPPr>
              <a:lvl1pPr defTabSz="197061" fontAlgn="auto">
                <a:spcBef>
                  <a:spcPts val="0"/>
                </a:spcBef>
                <a:spcAft>
                  <a:spcPts val="0"/>
                </a:spcAft>
                <a:defRPr kumimoji="0" sz="1600">
                  <a:ln w="3175" cmpd="sng">
                    <a:solidFill>
                      <a:srgbClr val="002060"/>
                    </a:solidFill>
                    <a:prstDash val="solid"/>
                  </a:ln>
                  <a:solidFill>
                    <a:srgbClr val="0000FF"/>
                  </a:solidFill>
                  <a:latin typeface="微軟正黑體" panose="020B0604030504040204" pitchFamily="34" charset="-120"/>
                  <a:ea typeface="微軟正黑體" panose="020B0604030504040204" pitchFamily="34" charset="-120"/>
                  <a:cs typeface="Meiryo" panose="020B0604030504040204" pitchFamily="34" charset="-128"/>
                </a:defRPr>
              </a:lvl1pPr>
            </a:lstStyle>
            <a:p>
              <a:pPr defTabSz="851501">
                <a:defRPr/>
              </a:pPr>
              <a:r>
                <a:rPr lang="zh-TW" altLang="en-US" sz="6914" dirty="0"/>
                <a:t>藥品代謝動力組</a:t>
              </a:r>
            </a:p>
          </p:txBody>
        </p:sp>
        <p:grpSp>
          <p:nvGrpSpPr>
            <p:cNvPr id="69" name="群組 68">
              <a:extLst>
                <a:ext uri="{FF2B5EF4-FFF2-40B4-BE49-F238E27FC236}">
                  <a16:creationId xmlns:a16="http://schemas.microsoft.com/office/drawing/2014/main" id="{182DCC1F-311E-40B0-B3B2-ADFA7A6C9E75}"/>
                </a:ext>
              </a:extLst>
            </p:cNvPr>
            <p:cNvGrpSpPr/>
            <p:nvPr/>
          </p:nvGrpSpPr>
          <p:grpSpPr>
            <a:xfrm>
              <a:off x="188640" y="1352600"/>
              <a:ext cx="6684218" cy="4617408"/>
              <a:chOff x="188640" y="1352600"/>
              <a:chExt cx="6684218" cy="4617408"/>
            </a:xfrm>
          </p:grpSpPr>
          <p:sp>
            <p:nvSpPr>
              <p:cNvPr id="70" name="文字方塊 54">
                <a:extLst>
                  <a:ext uri="{FF2B5EF4-FFF2-40B4-BE49-F238E27FC236}">
                    <a16:creationId xmlns:a16="http://schemas.microsoft.com/office/drawing/2014/main" id="{9ED2EF61-DC66-4E74-B42E-21E58AA9656E}"/>
                  </a:ext>
                </a:extLst>
              </p:cNvPr>
              <p:cNvSpPr txBox="1">
                <a:spLocks noChangeArrowheads="1"/>
              </p:cNvSpPr>
              <p:nvPr/>
            </p:nvSpPr>
            <p:spPr bwMode="auto">
              <a:xfrm>
                <a:off x="3528000" y="2784368"/>
                <a:ext cx="3132138" cy="219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149" tIns="42575" rIns="85149" bIns="42575">
                <a:spAutoFit/>
              </a:bodyPr>
              <a:lstStyle>
                <a:lvl1pPr eaLnBrk="0" hangingPunct="0">
                  <a:defRPr kumimoji="1" sz="400">
                    <a:solidFill>
                      <a:schemeClr val="tx1"/>
                    </a:solidFill>
                    <a:latin typeface="Arial" charset="0"/>
                    <a:ea typeface="新細明體" pitchFamily="18" charset="-120"/>
                  </a:defRPr>
                </a:lvl1pPr>
                <a:lvl2pPr marL="742950" indent="-285750" eaLnBrk="0" hangingPunct="0">
                  <a:defRPr kumimoji="1" sz="400">
                    <a:solidFill>
                      <a:schemeClr val="tx1"/>
                    </a:solidFill>
                    <a:latin typeface="Arial" charset="0"/>
                    <a:ea typeface="新細明體" pitchFamily="18" charset="-120"/>
                  </a:defRPr>
                </a:lvl2pPr>
                <a:lvl3pPr marL="1143000" indent="-228600" eaLnBrk="0" hangingPunct="0">
                  <a:defRPr kumimoji="1" sz="400">
                    <a:solidFill>
                      <a:schemeClr val="tx1"/>
                    </a:solidFill>
                    <a:latin typeface="Arial" charset="0"/>
                    <a:ea typeface="新細明體" pitchFamily="18" charset="-120"/>
                  </a:defRPr>
                </a:lvl3pPr>
                <a:lvl4pPr marL="1600200" indent="-228600" eaLnBrk="0" hangingPunct="0">
                  <a:defRPr kumimoji="1" sz="400">
                    <a:solidFill>
                      <a:schemeClr val="tx1"/>
                    </a:solidFill>
                    <a:latin typeface="Arial" charset="0"/>
                    <a:ea typeface="新細明體" pitchFamily="18" charset="-120"/>
                  </a:defRPr>
                </a:lvl4pPr>
                <a:lvl5pPr marL="2057400" indent="-228600" eaLnBrk="0" hangingPunct="0">
                  <a:defRPr kumimoji="1" sz="400">
                    <a:solidFill>
                      <a:schemeClr val="tx1"/>
                    </a:solidFill>
                    <a:latin typeface="Arial" charset="0"/>
                    <a:ea typeface="新細明體" pitchFamily="18"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pitchFamily="18" charset="-120"/>
                  </a:defRPr>
                </a:lvl9pPr>
              </a:lstStyle>
              <a:p>
                <a:pPr marL="384137" indent="-384137" defTabSz="850589" eaLnBrk="1" fontAlgn="base" hangingPunct="1">
                  <a:spcBef>
                    <a:spcPts val="2593"/>
                  </a:spcBef>
                  <a:buFont typeface="Wingdings" pitchFamily="2" charset="2"/>
                  <a:buChar char="l"/>
                  <a:defRPr/>
                </a:pPr>
                <a:r>
                  <a:rPr kumimoji="0" lang="zh-TW" altLang="en-US" sz="4753" b="1" dirty="0">
                    <a:solidFill>
                      <a:srgbClr val="0000FF"/>
                    </a:solidFill>
                    <a:latin typeface="微軟正黑體" panose="020B0604030504040204" pitchFamily="34" charset="-120"/>
                    <a:ea typeface="微軟正黑體" panose="020B0604030504040204" pitchFamily="34" charset="-120"/>
                  </a:rPr>
                  <a:t>生物製劑分析 </a:t>
                </a:r>
                <a:r>
                  <a:rPr kumimoji="0" lang="en-US" altLang="zh-TW" sz="4753" b="1" dirty="0">
                    <a:solidFill>
                      <a:srgbClr val="0000FF"/>
                    </a:solidFill>
                    <a:latin typeface="微軟正黑體" panose="020B0604030504040204" pitchFamily="34" charset="-120"/>
                    <a:ea typeface="微軟正黑體" panose="020B0604030504040204" pitchFamily="34" charset="-120"/>
                  </a:rPr>
                  <a:t>(Biologics Analysis)</a:t>
                </a:r>
                <a:endParaRPr kumimoji="0" lang="zh-TW" altLang="zh-TW" sz="4753" dirty="0">
                  <a:solidFill>
                    <a:prstClr val="black"/>
                  </a:solidFill>
                  <a:latin typeface="微軟正黑體" panose="020B0604030504040204" pitchFamily="34" charset="-120"/>
                  <a:ea typeface="微軟正黑體" panose="020B0604030504040204" pitchFamily="34" charset="-120"/>
                </a:endParaRPr>
              </a:p>
              <a:p>
                <a:pPr marL="795712" indent="-384137" defTabSz="850589" eaLnBrk="1" fontAlgn="base" hangingPunct="1">
                  <a:buFont typeface="Arial" charset="0"/>
                  <a:buChar char="•"/>
                  <a:defRPr/>
                </a:pPr>
                <a:r>
                  <a:rPr kumimoji="0" lang="zh-TW" altLang="en-US" sz="4753" dirty="0">
                    <a:solidFill>
                      <a:prstClr val="black"/>
                    </a:solidFill>
                    <a:latin typeface="微軟正黑體" panose="020B0604030504040204" pitchFamily="34" charset="-120"/>
                    <a:ea typeface="微軟正黑體" panose="020B0604030504040204" pitchFamily="34" charset="-120"/>
                  </a:rPr>
                  <a:t>抗體藥物特性分析 </a:t>
                </a:r>
                <a:r>
                  <a:rPr kumimoji="0" lang="en-US" altLang="zh-TW" sz="4753" dirty="0">
                    <a:solidFill>
                      <a:prstClr val="black"/>
                    </a:solidFill>
                    <a:latin typeface="微軟正黑體" panose="020B0604030504040204" pitchFamily="34" charset="-120"/>
                    <a:ea typeface="微軟正黑體" panose="020B0604030504040204" pitchFamily="34" charset="-120"/>
                  </a:rPr>
                  <a:t>(</a:t>
                </a:r>
                <a:r>
                  <a:rPr kumimoji="0" lang="en-US" altLang="zh-TW" sz="4753" dirty="0" err="1">
                    <a:solidFill>
                      <a:prstClr val="black"/>
                    </a:solidFill>
                    <a:latin typeface="微軟正黑體" panose="020B0604030504040204" pitchFamily="34" charset="-120"/>
                    <a:ea typeface="微軟正黑體" panose="020B0604030504040204" pitchFamily="34" charset="-120"/>
                  </a:rPr>
                  <a:t>mAb</a:t>
                </a:r>
                <a:r>
                  <a:rPr kumimoji="0" lang="en-US" altLang="zh-TW" sz="4753" dirty="0">
                    <a:solidFill>
                      <a:prstClr val="black"/>
                    </a:solidFill>
                    <a:latin typeface="微軟正黑體" panose="020B0604030504040204" pitchFamily="34" charset="-120"/>
                    <a:ea typeface="微軟正黑體" panose="020B0604030504040204" pitchFamily="34" charset="-120"/>
                  </a:rPr>
                  <a:t> characterization)</a:t>
                </a:r>
              </a:p>
              <a:p>
                <a:pPr marL="795712" indent="-384137" defTabSz="850589" eaLnBrk="1" fontAlgn="base" hangingPunct="1">
                  <a:buFont typeface="Arial" charset="0"/>
                  <a:buChar char="•"/>
                  <a:defRPr/>
                </a:pPr>
                <a:r>
                  <a:rPr kumimoji="0" lang="zh-TW" altLang="en-US" sz="4753" dirty="0">
                    <a:solidFill>
                      <a:prstClr val="black"/>
                    </a:solidFill>
                    <a:latin typeface="微軟正黑體" panose="020B0604030504040204" pitchFamily="34" charset="-120"/>
                    <a:ea typeface="微軟正黑體" panose="020B0604030504040204" pitchFamily="34" charset="-120"/>
                  </a:rPr>
                  <a:t>抗體藥物複合體之藥物含量分析 </a:t>
                </a:r>
                <a:r>
                  <a:rPr kumimoji="0" lang="en-US" altLang="zh-TW" sz="4753" dirty="0">
                    <a:solidFill>
                      <a:prstClr val="black"/>
                    </a:solidFill>
                    <a:latin typeface="微軟正黑體" panose="020B0604030504040204" pitchFamily="34" charset="-120"/>
                    <a:ea typeface="微軟正黑體" panose="020B0604030504040204" pitchFamily="34" charset="-120"/>
                  </a:rPr>
                  <a:t>(drug-to-antibody ratio distribution for ADCs)</a:t>
                </a:r>
              </a:p>
              <a:p>
                <a:pPr marL="795712" indent="-384137" defTabSz="850589" eaLnBrk="1" fontAlgn="base" hangingPunct="1">
                  <a:buFont typeface="Arial" charset="0"/>
                  <a:buChar char="•"/>
                  <a:defRPr/>
                </a:pPr>
                <a:r>
                  <a:rPr kumimoji="0" lang="en-US" altLang="zh-TW" sz="4753" dirty="0">
                    <a:solidFill>
                      <a:prstClr val="black"/>
                    </a:solidFill>
                    <a:latin typeface="微軟正黑體" panose="020B0604030504040204" pitchFamily="34" charset="-120"/>
                    <a:ea typeface="微軟正黑體" panose="020B0604030504040204" pitchFamily="34" charset="-120"/>
                  </a:rPr>
                  <a:t> </a:t>
                </a:r>
                <a:r>
                  <a:rPr kumimoji="0" lang="zh-TW" altLang="en-US" sz="4753" dirty="0">
                    <a:solidFill>
                      <a:prstClr val="black"/>
                    </a:solidFill>
                    <a:latin typeface="微軟正黑體" panose="020B0604030504040204" pitchFamily="34" charset="-120"/>
                    <a:ea typeface="微軟正黑體" panose="020B0604030504040204" pitchFamily="34" charset="-120"/>
                  </a:rPr>
                  <a:t>藥物負載量分佈 </a:t>
                </a:r>
                <a:r>
                  <a:rPr kumimoji="0" lang="en-US" altLang="zh-TW" sz="4753" dirty="0">
                    <a:solidFill>
                      <a:prstClr val="black"/>
                    </a:solidFill>
                    <a:latin typeface="微軟正黑體" panose="020B0604030504040204" pitchFamily="34" charset="-120"/>
                    <a:ea typeface="微軟正黑體" panose="020B0604030504040204" pitchFamily="34" charset="-120"/>
                  </a:rPr>
                  <a:t>(Payload distribution)</a:t>
                </a:r>
              </a:p>
              <a:p>
                <a:pPr marL="795712" indent="-384137" defTabSz="850589" eaLnBrk="1" fontAlgn="base" hangingPunct="1">
                  <a:buFont typeface="Arial" charset="0"/>
                  <a:buChar char="•"/>
                  <a:defRPr/>
                </a:pPr>
                <a:r>
                  <a:rPr kumimoji="0" lang="en-US" altLang="zh-TW" sz="4753" dirty="0">
                    <a:solidFill>
                      <a:prstClr val="black"/>
                    </a:solidFill>
                    <a:latin typeface="微軟正黑體" panose="020B0604030504040204" pitchFamily="34" charset="-120"/>
                    <a:ea typeface="微軟正黑體" panose="020B0604030504040204" pitchFamily="34" charset="-120"/>
                  </a:rPr>
                  <a:t> </a:t>
                </a:r>
                <a:r>
                  <a:rPr kumimoji="0" lang="zh-TW" altLang="en-US" sz="4753" dirty="0">
                    <a:solidFill>
                      <a:prstClr val="black"/>
                    </a:solidFill>
                    <a:latin typeface="微軟正黑體" panose="020B0604030504040204" pitchFamily="34" charset="-120"/>
                    <a:ea typeface="微軟正黑體" panose="020B0604030504040204" pitchFamily="34" charset="-120"/>
                  </a:rPr>
                  <a:t>抗體藥物複合體之藥物動力學 </a:t>
                </a:r>
                <a:r>
                  <a:rPr kumimoji="0" lang="en-US" altLang="zh-TW" sz="4753" dirty="0">
                    <a:solidFill>
                      <a:prstClr val="black"/>
                    </a:solidFill>
                    <a:latin typeface="微軟正黑體" panose="020B0604030504040204" pitchFamily="34" charset="-120"/>
                    <a:ea typeface="微軟正黑體" panose="020B0604030504040204" pitchFamily="34" charset="-120"/>
                  </a:rPr>
                  <a:t>(PK assays for ADCs)</a:t>
                </a:r>
                <a:endParaRPr kumimoji="0" lang="zh-TW" altLang="zh-TW" sz="4753" dirty="0">
                  <a:solidFill>
                    <a:prstClr val="black"/>
                  </a:solidFill>
                  <a:latin typeface="微軟正黑體" panose="020B0604030504040204" pitchFamily="34" charset="-120"/>
                  <a:ea typeface="微軟正黑體" panose="020B0604030504040204" pitchFamily="34" charset="-120"/>
                </a:endParaRPr>
              </a:p>
              <a:p>
                <a:pPr defTabSz="850589" eaLnBrk="1" fontAlgn="base" hangingPunct="1">
                  <a:lnSpc>
                    <a:spcPct val="110000"/>
                  </a:lnSpc>
                  <a:spcBef>
                    <a:spcPts val="2593"/>
                  </a:spcBef>
                  <a:spcAft>
                    <a:spcPct val="0"/>
                  </a:spcAft>
                  <a:buFont typeface="Wingdings" pitchFamily="2" charset="2"/>
                  <a:buChar char="l"/>
                  <a:defRPr/>
                </a:pPr>
                <a:r>
                  <a:rPr kumimoji="0" lang="en-US" altLang="zh-TW" sz="4753" b="1" dirty="0">
                    <a:solidFill>
                      <a:srgbClr val="0000FF"/>
                    </a:solidFill>
                    <a:latin typeface="微軟正黑體" panose="020B0604030504040204" pitchFamily="34" charset="-120"/>
                    <a:ea typeface="微軟正黑體" panose="020B0604030504040204" pitchFamily="34" charset="-120"/>
                  </a:rPr>
                  <a:t> </a:t>
                </a:r>
                <a:r>
                  <a:rPr kumimoji="0" lang="zh-TW" altLang="zh-TW" sz="4753" b="1" dirty="0">
                    <a:solidFill>
                      <a:srgbClr val="0000FF"/>
                    </a:solidFill>
                    <a:latin typeface="微軟正黑體" panose="020B0604030504040204" pitchFamily="34" charset="-120"/>
                    <a:ea typeface="微軟正黑體" panose="020B0604030504040204" pitchFamily="34" charset="-120"/>
                  </a:rPr>
                  <a:t>體外藥物動力學試驗</a:t>
                </a:r>
                <a:r>
                  <a:rPr kumimoji="0" lang="en-US" altLang="zh-TW" sz="4753" b="1" dirty="0">
                    <a:solidFill>
                      <a:srgbClr val="0000FF"/>
                    </a:solidFill>
                    <a:latin typeface="微軟正黑體" panose="020B0604030504040204" pitchFamily="34" charset="-120"/>
                    <a:ea typeface="微軟正黑體" panose="020B0604030504040204" pitchFamily="34" charset="-120"/>
                  </a:rPr>
                  <a:t> (</a:t>
                </a:r>
                <a:r>
                  <a:rPr kumimoji="0" lang="en-US" altLang="zh-TW" sz="4753" b="1" i="1" dirty="0">
                    <a:solidFill>
                      <a:srgbClr val="0000FF"/>
                    </a:solidFill>
                    <a:latin typeface="微軟正黑體" panose="020B0604030504040204" pitchFamily="34" charset="-120"/>
                    <a:ea typeface="微軟正黑體" panose="020B0604030504040204" pitchFamily="34" charset="-120"/>
                  </a:rPr>
                  <a:t>In vitro </a:t>
                </a:r>
                <a:r>
                  <a:rPr kumimoji="0" lang="en-US" altLang="zh-TW" sz="4753" b="1" dirty="0">
                    <a:solidFill>
                      <a:srgbClr val="0000FF"/>
                    </a:solidFill>
                    <a:latin typeface="微軟正黑體" panose="020B0604030504040204" pitchFamily="34" charset="-120"/>
                    <a:ea typeface="微軟正黑體" panose="020B0604030504040204" pitchFamily="34" charset="-120"/>
                  </a:rPr>
                  <a:t>ADME)</a:t>
                </a:r>
                <a:endParaRPr kumimoji="0"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defTabSz="850589" eaLnBrk="1" fontAlgn="base" hangingPunct="1">
                  <a:lnSpc>
                    <a:spcPct val="110000"/>
                  </a:lnSpc>
                  <a:buFont typeface="Arial" charset="0"/>
                  <a:buChar char="•"/>
                  <a:defRPr/>
                </a:pPr>
                <a:r>
                  <a:rPr kumimoji="0" lang="zh-TW" altLang="zh-TW" sz="4753" dirty="0">
                    <a:solidFill>
                      <a:prstClr val="black"/>
                    </a:solidFill>
                    <a:latin typeface="微軟正黑體" panose="020B0604030504040204" pitchFamily="34" charset="-120"/>
                    <a:ea typeface="微軟正黑體" panose="020B0604030504040204" pitchFamily="34" charset="-120"/>
                  </a:rPr>
                  <a:t>藥物通過腸細胞膜</a:t>
                </a:r>
                <a:r>
                  <a:rPr kumimoji="0" lang="en-US" altLang="zh-TW" sz="4753" dirty="0">
                    <a:solidFill>
                      <a:prstClr val="black"/>
                    </a:solidFill>
                    <a:latin typeface="微軟正黑體" panose="020B0604030504040204" pitchFamily="34" charset="-120"/>
                    <a:ea typeface="微軟正黑體" panose="020B0604030504040204" pitchFamily="34" charset="-120"/>
                  </a:rPr>
                  <a:t> (Caco-2 cell)  </a:t>
                </a:r>
                <a:r>
                  <a:rPr kumimoji="0" lang="zh-TW" altLang="zh-TW" sz="4753" dirty="0">
                    <a:solidFill>
                      <a:prstClr val="black"/>
                    </a:solidFill>
                    <a:latin typeface="微軟正黑體" panose="020B0604030504040204" pitchFamily="34" charset="-120"/>
                    <a:ea typeface="微軟正黑體" panose="020B0604030504040204" pitchFamily="34" charset="-120"/>
                  </a:rPr>
                  <a:t>穿透性測試</a:t>
                </a:r>
              </a:p>
              <a:p>
                <a:pPr marL="795712" indent="-384137" defTabSz="850589" eaLnBrk="1" fontAlgn="base" hangingPunct="1">
                  <a:lnSpc>
                    <a:spcPct val="110000"/>
                  </a:lnSpc>
                  <a:buFont typeface="Arial" charset="0"/>
                  <a:buChar char="•"/>
                  <a:defRPr/>
                </a:pPr>
                <a:r>
                  <a:rPr kumimoji="0" lang="zh-TW" altLang="zh-TW" sz="4753" dirty="0">
                    <a:solidFill>
                      <a:prstClr val="black"/>
                    </a:solidFill>
                    <a:latin typeface="微軟正黑體" panose="020B0604030504040204" pitchFamily="34" charset="-120"/>
                    <a:ea typeface="微軟正黑體" panose="020B0604030504040204" pitchFamily="34" charset="-120"/>
                  </a:rPr>
                  <a:t>藥物蛋白質結合率測試</a:t>
                </a:r>
              </a:p>
              <a:p>
                <a:pPr marL="795712" indent="-384137" defTabSz="850589" eaLnBrk="1" fontAlgn="base" hangingPunct="1">
                  <a:lnSpc>
                    <a:spcPct val="110000"/>
                  </a:lnSpc>
                  <a:buFont typeface="Arial" charset="0"/>
                  <a:buChar char="•"/>
                  <a:defRPr/>
                </a:pPr>
                <a:r>
                  <a:rPr kumimoji="0" lang="zh-TW" altLang="zh-TW" sz="4753" dirty="0">
                    <a:solidFill>
                      <a:prstClr val="black"/>
                    </a:solidFill>
                    <a:latin typeface="微軟正黑體" panose="020B0604030504040204" pitchFamily="34" charset="-120"/>
                    <a:ea typeface="微軟正黑體" panose="020B0604030504040204" pitchFamily="34" charset="-120"/>
                  </a:rPr>
                  <a:t>肝臟細胞體微粒藥物代謝安定性測試</a:t>
                </a:r>
              </a:p>
              <a:p>
                <a:pPr marL="795712" indent="-384137" defTabSz="850589" eaLnBrk="1" fontAlgn="base" hangingPunct="1">
                  <a:lnSpc>
                    <a:spcPct val="110000"/>
                  </a:lnSpc>
                  <a:buFont typeface="Arial" charset="0"/>
                  <a:buChar char="•"/>
                  <a:defRPr/>
                </a:pPr>
                <a:r>
                  <a:rPr kumimoji="0" lang="zh-TW" altLang="zh-TW" sz="4753" dirty="0">
                    <a:solidFill>
                      <a:prstClr val="black"/>
                    </a:solidFill>
                    <a:latin typeface="微軟正黑體" panose="020B0604030504040204" pitchFamily="34" charset="-120"/>
                    <a:ea typeface="微軟正黑體" panose="020B0604030504040204" pitchFamily="34" charset="-120"/>
                  </a:rPr>
                  <a:t>藥物細胞色素</a:t>
                </a:r>
                <a:r>
                  <a:rPr kumimoji="0" lang="en-US" altLang="zh-TW" sz="4753" dirty="0">
                    <a:solidFill>
                      <a:prstClr val="black"/>
                    </a:solidFill>
                    <a:latin typeface="微軟正黑體" panose="020B0604030504040204" pitchFamily="34" charset="-120"/>
                    <a:ea typeface="微軟正黑體" panose="020B0604030504040204" pitchFamily="34" charset="-120"/>
                  </a:rPr>
                  <a:t>CYP</a:t>
                </a:r>
                <a:r>
                  <a:rPr kumimoji="0" lang="zh-TW" altLang="zh-TW" sz="4753" dirty="0">
                    <a:solidFill>
                      <a:prstClr val="black"/>
                    </a:solidFill>
                    <a:latin typeface="微軟正黑體" panose="020B0604030504040204" pitchFamily="34" charset="-120"/>
                    <a:ea typeface="微軟正黑體" panose="020B0604030504040204" pitchFamily="34" charset="-120"/>
                  </a:rPr>
                  <a:t>誘導及抑制的定量評估</a:t>
                </a:r>
                <a:endParaRPr kumimoji="0" lang="zh-TW" altLang="en-US" sz="4753" dirty="0">
                  <a:solidFill>
                    <a:prstClr val="black"/>
                  </a:solidFill>
                  <a:latin typeface="微軟正黑體" panose="020B0604030504040204" pitchFamily="34" charset="-120"/>
                  <a:ea typeface="微軟正黑體" panose="020B0604030504040204" pitchFamily="34" charset="-120"/>
                </a:endParaRPr>
              </a:p>
            </p:txBody>
          </p:sp>
          <p:sp>
            <p:nvSpPr>
              <p:cNvPr id="71" name="文字方塊 70">
                <a:extLst>
                  <a:ext uri="{FF2B5EF4-FFF2-40B4-BE49-F238E27FC236}">
                    <a16:creationId xmlns:a16="http://schemas.microsoft.com/office/drawing/2014/main" id="{19F19EAB-B70A-4D4D-9E6A-B0674D4642E2}"/>
                  </a:ext>
                </a:extLst>
              </p:cNvPr>
              <p:cNvSpPr txBox="1"/>
              <p:nvPr/>
            </p:nvSpPr>
            <p:spPr>
              <a:xfrm>
                <a:off x="252000" y="3106136"/>
                <a:ext cx="3134879" cy="2097254"/>
              </a:xfrm>
              <a:prstGeom prst="rect">
                <a:avLst/>
              </a:prstGeom>
              <a:noFill/>
            </p:spPr>
            <p:txBody>
              <a:bodyPr wrap="square" lIns="85149" tIns="42575" rIns="85149" bIns="42575">
                <a:spAutoFit/>
              </a:bodyPr>
              <a:lstStyle>
                <a:lvl1pPr>
                  <a:defRPr sz="400">
                    <a:solidFill>
                      <a:schemeClr val="tx1"/>
                    </a:solidFill>
                    <a:latin typeface="Calibri" pitchFamily="34" charset="0"/>
                    <a:ea typeface="新細明體" charset="-120"/>
                  </a:defRPr>
                </a:lvl1pPr>
                <a:lvl2pPr marL="742950" indent="-285750">
                  <a:defRPr sz="400">
                    <a:solidFill>
                      <a:schemeClr val="tx1"/>
                    </a:solidFill>
                    <a:latin typeface="Calibri" pitchFamily="34" charset="0"/>
                    <a:ea typeface="新細明體" charset="-120"/>
                  </a:defRPr>
                </a:lvl2pPr>
                <a:lvl3pPr marL="1143000" indent="-228600">
                  <a:defRPr sz="400">
                    <a:solidFill>
                      <a:schemeClr val="tx1"/>
                    </a:solidFill>
                    <a:latin typeface="Calibri" pitchFamily="34" charset="0"/>
                    <a:ea typeface="新細明體" charset="-120"/>
                  </a:defRPr>
                </a:lvl3pPr>
                <a:lvl4pPr marL="1600200" indent="-228600">
                  <a:defRPr sz="400">
                    <a:solidFill>
                      <a:schemeClr val="tx1"/>
                    </a:solidFill>
                    <a:latin typeface="Calibri" pitchFamily="34" charset="0"/>
                    <a:ea typeface="新細明體" charset="-120"/>
                  </a:defRPr>
                </a:lvl4pPr>
                <a:lvl5pPr marL="2057400" indent="-228600">
                  <a:defRPr sz="400">
                    <a:solidFill>
                      <a:schemeClr val="tx1"/>
                    </a:solidFill>
                    <a:latin typeface="Calibri" pitchFamily="34" charset="0"/>
                    <a:ea typeface="新細明體" charset="-120"/>
                  </a:defRPr>
                </a:lvl5pPr>
                <a:lvl6pPr marL="2514600" indent="-228600" defTabSz="196850" fontAlgn="base">
                  <a:spcBef>
                    <a:spcPct val="0"/>
                  </a:spcBef>
                  <a:spcAft>
                    <a:spcPct val="0"/>
                  </a:spcAft>
                  <a:defRPr sz="400">
                    <a:solidFill>
                      <a:schemeClr val="tx1"/>
                    </a:solidFill>
                    <a:latin typeface="Calibri" pitchFamily="34" charset="0"/>
                    <a:ea typeface="新細明體" charset="-120"/>
                  </a:defRPr>
                </a:lvl6pPr>
                <a:lvl7pPr marL="2971800" indent="-228600" defTabSz="196850" fontAlgn="base">
                  <a:spcBef>
                    <a:spcPct val="0"/>
                  </a:spcBef>
                  <a:spcAft>
                    <a:spcPct val="0"/>
                  </a:spcAft>
                  <a:defRPr sz="400">
                    <a:solidFill>
                      <a:schemeClr val="tx1"/>
                    </a:solidFill>
                    <a:latin typeface="Calibri" pitchFamily="34" charset="0"/>
                    <a:ea typeface="新細明體" charset="-120"/>
                  </a:defRPr>
                </a:lvl7pPr>
                <a:lvl8pPr marL="3429000" indent="-228600" defTabSz="196850" fontAlgn="base">
                  <a:spcBef>
                    <a:spcPct val="0"/>
                  </a:spcBef>
                  <a:spcAft>
                    <a:spcPct val="0"/>
                  </a:spcAft>
                  <a:defRPr sz="400">
                    <a:solidFill>
                      <a:schemeClr val="tx1"/>
                    </a:solidFill>
                    <a:latin typeface="Calibri" pitchFamily="34" charset="0"/>
                    <a:ea typeface="新細明體" charset="-120"/>
                  </a:defRPr>
                </a:lvl8pPr>
                <a:lvl9pPr marL="3886200" indent="-228600" defTabSz="196850" fontAlgn="base">
                  <a:spcBef>
                    <a:spcPct val="0"/>
                  </a:spcBef>
                  <a:spcAft>
                    <a:spcPct val="0"/>
                  </a:spcAft>
                  <a:defRPr sz="400">
                    <a:solidFill>
                      <a:schemeClr val="tx1"/>
                    </a:solidFill>
                    <a:latin typeface="Calibri" pitchFamily="34" charset="0"/>
                    <a:ea typeface="新細明體" charset="-120"/>
                  </a:defRPr>
                </a:lvl9pPr>
              </a:lstStyle>
              <a:p>
                <a:pPr marL="384137" indent="-384137" defTabSz="850589" fontAlgn="base">
                  <a:spcBef>
                    <a:spcPts val="2593"/>
                  </a:spcBef>
                  <a:buFont typeface="Wingdings" pitchFamily="2" charset="2"/>
                  <a:buChar char="l"/>
                  <a:defRPr/>
                </a:pPr>
                <a:r>
                  <a:rPr lang="zh-TW" altLang="zh-TW" sz="4753" b="1" dirty="0">
                    <a:solidFill>
                      <a:srgbClr val="0000FF"/>
                    </a:solidFill>
                    <a:latin typeface="微軟正黑體" panose="020B0604030504040204" pitchFamily="34" charset="-120"/>
                    <a:ea typeface="微軟正黑體" panose="020B0604030504040204" pitchFamily="34" charset="-120"/>
                  </a:rPr>
                  <a:t>生物檢體分析研發服務</a:t>
                </a:r>
              </a:p>
              <a:p>
                <a:pPr marL="795712" indent="-384137" defTabSz="850589" fontAlgn="base">
                  <a:buFont typeface="Arial" charset="0"/>
                  <a:buChar char="•"/>
                  <a:defRPr/>
                </a:pPr>
                <a:r>
                  <a:rPr lang="en-US" altLang="zh-TW" sz="4753" dirty="0">
                    <a:solidFill>
                      <a:prstClr val="black"/>
                    </a:solidFill>
                    <a:latin typeface="微軟正黑體" panose="020B0604030504040204" pitchFamily="34" charset="-120"/>
                    <a:ea typeface="微軟正黑體" panose="020B0604030504040204" pitchFamily="34" charset="-120"/>
                  </a:rPr>
                  <a:t>LC-MS/MS </a:t>
                </a:r>
                <a:r>
                  <a:rPr lang="zh-TW" altLang="zh-TW" sz="4753" dirty="0">
                    <a:solidFill>
                      <a:prstClr val="black"/>
                    </a:solidFill>
                    <a:latin typeface="微軟正黑體" panose="020B0604030504040204" pitchFamily="34" charset="-120"/>
                    <a:ea typeface="微軟正黑體" panose="020B0604030504040204" pitchFamily="34" charset="-120"/>
                  </a:rPr>
                  <a:t>分析方法建立與確效定量分析</a:t>
                </a:r>
              </a:p>
              <a:p>
                <a:pPr marL="384137" indent="-384137" defTabSz="850589" fontAlgn="base">
                  <a:lnSpc>
                    <a:spcPct val="110000"/>
                  </a:lnSpc>
                  <a:spcBef>
                    <a:spcPts val="2593"/>
                  </a:spcBef>
                  <a:buFont typeface="Wingdings" pitchFamily="2" charset="2"/>
                  <a:buChar char="l"/>
                  <a:defRPr/>
                </a:pPr>
                <a:r>
                  <a:rPr lang="zh-TW" altLang="zh-TW" sz="4753" b="1" dirty="0">
                    <a:solidFill>
                      <a:srgbClr val="0000FF"/>
                    </a:solidFill>
                    <a:latin typeface="微軟正黑體" panose="020B0604030504040204" pitchFamily="34" charset="-120"/>
                    <a:ea typeface="微軟正黑體" panose="020B0604030504040204" pitchFamily="34" charset="-120"/>
                  </a:rPr>
                  <a:t>體內藥物代謝動力學試驗分析</a:t>
                </a:r>
                <a:r>
                  <a:rPr lang="en-US" altLang="zh-TW" sz="4753" b="1" dirty="0">
                    <a:solidFill>
                      <a:srgbClr val="0000FF"/>
                    </a:solidFill>
                    <a:latin typeface="微軟正黑體" panose="020B0604030504040204" pitchFamily="34" charset="-120"/>
                    <a:ea typeface="微軟正黑體" panose="020B0604030504040204" pitchFamily="34" charset="-120"/>
                  </a:rPr>
                  <a:t> (</a:t>
                </a:r>
                <a:r>
                  <a:rPr lang="en-US" altLang="zh-TW" sz="4753" b="1" i="1" dirty="0">
                    <a:solidFill>
                      <a:srgbClr val="0000FF"/>
                    </a:solidFill>
                    <a:latin typeface="微軟正黑體" panose="020B0604030504040204" pitchFamily="34" charset="-120"/>
                    <a:ea typeface="微軟正黑體" panose="020B0604030504040204" pitchFamily="34" charset="-120"/>
                  </a:rPr>
                  <a:t>In vivo </a:t>
                </a:r>
                <a:r>
                  <a:rPr lang="en-US" altLang="zh-TW" sz="4753" b="1" dirty="0">
                    <a:solidFill>
                      <a:srgbClr val="0000FF"/>
                    </a:solidFill>
                    <a:latin typeface="微軟正黑體" panose="020B0604030504040204" pitchFamily="34" charset="-120"/>
                    <a:ea typeface="微軟正黑體" panose="020B0604030504040204" pitchFamily="34" charset="-120"/>
                  </a:rPr>
                  <a:t>ADME)</a:t>
                </a:r>
                <a:endParaRPr lang="zh-TW" altLang="zh-TW" sz="4753" b="1" dirty="0">
                  <a:solidFill>
                    <a:srgbClr val="0000FF"/>
                  </a:solidFill>
                  <a:latin typeface="微軟正黑體" panose="020B0604030504040204" pitchFamily="34" charset="-120"/>
                  <a:ea typeface="微軟正黑體" panose="020B0604030504040204" pitchFamily="34" charset="-120"/>
                </a:endParaRP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生體可用率試驗</a:t>
                </a:r>
                <a:r>
                  <a:rPr lang="en-US" altLang="zh-TW" sz="4753" dirty="0">
                    <a:solidFill>
                      <a:prstClr val="black"/>
                    </a:solidFill>
                    <a:latin typeface="微軟正黑體" panose="020B0604030504040204" pitchFamily="34" charset="-120"/>
                    <a:ea typeface="微軟正黑體" panose="020B0604030504040204" pitchFamily="34" charset="-120"/>
                  </a:rPr>
                  <a:t> (Bioavailability)</a:t>
                </a:r>
                <a:endParaRPr lang="zh-TW" altLang="zh-TW" sz="4753" dirty="0">
                  <a:solidFill>
                    <a:prstClr val="black"/>
                  </a:solidFill>
                  <a:latin typeface="微軟正黑體" panose="020B0604030504040204" pitchFamily="34" charset="-120"/>
                  <a:ea typeface="微軟正黑體" panose="020B0604030504040204" pitchFamily="34" charset="-120"/>
                </a:endParaRP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藥動與藥效</a:t>
                </a:r>
                <a:r>
                  <a:rPr lang="en-US" altLang="zh-TW" sz="4753" dirty="0">
                    <a:solidFill>
                      <a:prstClr val="black"/>
                    </a:solidFill>
                    <a:latin typeface="微軟正黑體" panose="020B0604030504040204" pitchFamily="34" charset="-120"/>
                    <a:ea typeface="微軟正黑體" panose="020B0604030504040204" pitchFamily="34" charset="-120"/>
                  </a:rPr>
                  <a:t> (PK/PD)  </a:t>
                </a:r>
                <a:r>
                  <a:rPr lang="zh-TW" altLang="zh-TW" sz="4753" dirty="0">
                    <a:solidFill>
                      <a:prstClr val="black"/>
                    </a:solidFill>
                    <a:latin typeface="微軟正黑體" panose="020B0604030504040204" pitchFamily="34" charset="-120"/>
                    <a:ea typeface="微軟正黑體" panose="020B0604030504040204" pitchFamily="34" charset="-120"/>
                  </a:rPr>
                  <a:t>關係分析</a:t>
                </a: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藥物代謝產物鑑定和圖譜</a:t>
                </a: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體內藥物間的相互作用影響</a:t>
                </a: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毒理動力學評估</a:t>
                </a:r>
                <a:r>
                  <a:rPr lang="en-US" altLang="zh-TW" sz="4753" dirty="0">
                    <a:solidFill>
                      <a:prstClr val="black"/>
                    </a:solidFill>
                    <a:latin typeface="微軟正黑體" panose="020B0604030504040204" pitchFamily="34" charset="-120"/>
                    <a:ea typeface="微軟正黑體" panose="020B0604030504040204" pitchFamily="34" charset="-120"/>
                  </a:rPr>
                  <a:t> (TK)</a:t>
                </a:r>
                <a:endParaRPr lang="zh-TW" altLang="zh-TW" sz="4753" dirty="0">
                  <a:solidFill>
                    <a:prstClr val="black"/>
                  </a:solidFill>
                  <a:latin typeface="微軟正黑體" panose="020B0604030504040204" pitchFamily="34" charset="-120"/>
                  <a:ea typeface="微軟正黑體" panose="020B0604030504040204" pitchFamily="34" charset="-120"/>
                </a:endParaRP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大、小動物跨物種藥動性質量度</a:t>
                </a:r>
                <a:r>
                  <a:rPr lang="en-US" altLang="zh-TW" sz="4753" dirty="0">
                    <a:solidFill>
                      <a:prstClr val="black"/>
                    </a:solidFill>
                    <a:latin typeface="微軟正黑體" panose="020B0604030504040204" pitchFamily="34" charset="-120"/>
                    <a:ea typeface="微軟正黑體" panose="020B0604030504040204" pitchFamily="34" charset="-120"/>
                  </a:rPr>
                  <a:t> (</a:t>
                </a:r>
                <a:r>
                  <a:rPr lang="en-US" altLang="zh-TW" sz="4753" dirty="0" err="1">
                    <a:solidFill>
                      <a:prstClr val="black"/>
                    </a:solidFill>
                    <a:latin typeface="微軟正黑體" panose="020B0604030504040204" pitchFamily="34" charset="-120"/>
                    <a:ea typeface="微軟正黑體" panose="020B0604030504040204" pitchFamily="34" charset="-120"/>
                  </a:rPr>
                  <a:t>Allometric</a:t>
                </a:r>
                <a:r>
                  <a:rPr lang="en-US" altLang="zh-TW" sz="4753" dirty="0">
                    <a:solidFill>
                      <a:prstClr val="black"/>
                    </a:solidFill>
                    <a:latin typeface="微軟正黑體" panose="020B0604030504040204" pitchFamily="34" charset="-120"/>
                    <a:ea typeface="微軟正黑體" panose="020B0604030504040204" pitchFamily="34" charset="-120"/>
                  </a:rPr>
                  <a:t> PK scaling)</a:t>
                </a:r>
                <a:endParaRPr lang="zh-TW" altLang="zh-TW" sz="4753" dirty="0">
                  <a:solidFill>
                    <a:prstClr val="black"/>
                  </a:solidFill>
                  <a:latin typeface="微軟正黑體" panose="020B0604030504040204" pitchFamily="34" charset="-120"/>
                  <a:ea typeface="微軟正黑體" panose="020B0604030504040204" pitchFamily="34" charset="-120"/>
                </a:endParaRPr>
              </a:p>
              <a:p>
                <a:pPr marL="795712" indent="-384137" defTabSz="850589" fontAlgn="base">
                  <a:lnSpc>
                    <a:spcPct val="110000"/>
                  </a:lnSpc>
                  <a:buFont typeface="Arial" charset="0"/>
                  <a:buChar char="•"/>
                  <a:defRPr/>
                </a:pPr>
                <a:r>
                  <a:rPr lang="zh-TW" altLang="zh-TW" sz="4753" dirty="0">
                    <a:solidFill>
                      <a:prstClr val="black"/>
                    </a:solidFill>
                    <a:latin typeface="微軟正黑體" panose="020B0604030504040204" pitchFamily="34" charset="-120"/>
                    <a:ea typeface="微軟正黑體" panose="020B0604030504040204" pitchFamily="34" charset="-120"/>
                  </a:rPr>
                  <a:t>評估臨床試驗起始劑量的選擇</a:t>
                </a:r>
                <a:r>
                  <a:rPr lang="en-US" altLang="zh-TW" sz="4753" dirty="0">
                    <a:solidFill>
                      <a:prstClr val="black"/>
                    </a:solidFill>
                    <a:latin typeface="微軟正黑體" panose="020B0604030504040204" pitchFamily="34" charset="-120"/>
                    <a:ea typeface="微軟正黑體" panose="020B0604030504040204" pitchFamily="34" charset="-120"/>
                  </a:rPr>
                  <a:t> (FIH dose)</a:t>
                </a:r>
                <a:endParaRPr lang="zh-TW" altLang="zh-TW" sz="4753" dirty="0">
                  <a:solidFill>
                    <a:prstClr val="black"/>
                  </a:solidFill>
                  <a:latin typeface="微軟正黑體" panose="020B0604030504040204" pitchFamily="34" charset="-120"/>
                  <a:ea typeface="微軟正黑體" panose="020B0604030504040204" pitchFamily="34" charset="-120"/>
                </a:endParaRPr>
              </a:p>
            </p:txBody>
          </p:sp>
          <p:sp>
            <p:nvSpPr>
              <p:cNvPr id="72" name="矩形 71">
                <a:extLst>
                  <a:ext uri="{FF2B5EF4-FFF2-40B4-BE49-F238E27FC236}">
                    <a16:creationId xmlns:a16="http://schemas.microsoft.com/office/drawing/2014/main" id="{7548C4A6-10EA-4B21-BB82-B875A8BAC123}"/>
                  </a:ext>
                </a:extLst>
              </p:cNvPr>
              <p:cNvSpPr/>
              <p:nvPr/>
            </p:nvSpPr>
            <p:spPr>
              <a:xfrm>
                <a:off x="188640" y="2049024"/>
                <a:ext cx="6684218" cy="558607"/>
              </a:xfrm>
              <a:prstGeom prst="rect">
                <a:avLst/>
              </a:prstGeom>
            </p:spPr>
            <p:txBody>
              <a:bodyPr wrap="square">
                <a:spAutoFit/>
              </a:bodyPr>
              <a:lstStyle/>
              <a:p>
                <a:pPr algn="just" defTabSz="850589" fontAlgn="base">
                  <a:lnSpc>
                    <a:spcPct val="120000"/>
                  </a:lnSpc>
                  <a:spcBef>
                    <a:spcPct val="0"/>
                  </a:spcBef>
                  <a:spcAft>
                    <a:spcPct val="0"/>
                  </a:spcAft>
                  <a:defRPr/>
                </a:pPr>
                <a:r>
                  <a:rPr lang="zh-TW" altLang="en-US" sz="4321" dirty="0">
                    <a:solidFill>
                      <a:prstClr val="black"/>
                    </a:solidFill>
                    <a:latin typeface="微軟正黑體" panose="020B0604030504040204" pitchFamily="34" charset="-120"/>
                    <a:ea typeface="微軟正黑體" panose="020B0604030504040204" pitchFamily="34" charset="-120"/>
                  </a:rPr>
                  <a:t>提供臨床前藥物動力學 </a:t>
                </a:r>
                <a:r>
                  <a:rPr lang="en-US" altLang="zh-TW" sz="4321" dirty="0">
                    <a:solidFill>
                      <a:prstClr val="black"/>
                    </a:solidFill>
                    <a:latin typeface="微軟正黑體" panose="020B0604030504040204" pitchFamily="34" charset="-120"/>
                    <a:ea typeface="微軟正黑體" panose="020B0604030504040204" pitchFamily="34" charset="-120"/>
                  </a:rPr>
                  <a:t>/ </a:t>
                </a:r>
                <a:r>
                  <a:rPr lang="zh-TW" altLang="en-US" sz="4321" dirty="0">
                    <a:solidFill>
                      <a:prstClr val="black"/>
                    </a:solidFill>
                    <a:latin typeface="微軟正黑體" panose="020B0604030504040204" pitchFamily="34" charset="-120"/>
                    <a:ea typeface="微軟正黑體" panose="020B0604030504040204" pitchFamily="34" charset="-120"/>
                  </a:rPr>
                  <a:t>藥物藥效學 </a:t>
                </a:r>
                <a:r>
                  <a:rPr lang="en-US" altLang="zh-TW" sz="4321" dirty="0">
                    <a:solidFill>
                      <a:prstClr val="black"/>
                    </a:solidFill>
                    <a:latin typeface="微軟正黑體" panose="020B0604030504040204" pitchFamily="34" charset="-120"/>
                    <a:ea typeface="微軟正黑體" panose="020B0604030504040204" pitchFamily="34" charset="-120"/>
                  </a:rPr>
                  <a:t>(Pharmacokinetics / Pharmacodynamics, PK/PD) </a:t>
                </a:r>
                <a:r>
                  <a:rPr lang="zh-TW" altLang="en-US" sz="4321" dirty="0">
                    <a:solidFill>
                      <a:prstClr val="black"/>
                    </a:solidFill>
                    <a:latin typeface="微軟正黑體" panose="020B0604030504040204" pitchFamily="34" charset="-120"/>
                    <a:ea typeface="微軟正黑體" panose="020B0604030504040204" pitchFamily="34" charset="-120"/>
                  </a:rPr>
                  <a:t>研發服務與委託測試；</a:t>
                </a:r>
                <a:r>
                  <a:rPr lang="en-US" altLang="zh-TW" sz="4321" dirty="0">
                    <a:solidFill>
                      <a:prstClr val="black"/>
                    </a:solidFill>
                    <a:latin typeface="微軟正黑體" panose="020B0604030504040204" pitchFamily="34" charset="-120"/>
                    <a:ea typeface="微軟正黑體" panose="020B0604030504040204" pitchFamily="34" charset="-120"/>
                  </a:rPr>
                  <a:t>DMPK</a:t>
                </a:r>
                <a:r>
                  <a:rPr lang="zh-TW" altLang="en-US" sz="4321" dirty="0">
                    <a:solidFill>
                      <a:prstClr val="black"/>
                    </a:solidFill>
                    <a:latin typeface="微軟正黑體" panose="020B0604030504040204" pitchFamily="34" charset="-120"/>
                    <a:ea typeface="微軟正黑體" panose="020B0604030504040204" pitchFamily="34" charset="-120"/>
                  </a:rPr>
                  <a:t>實驗室已於</a:t>
                </a:r>
                <a:r>
                  <a:rPr lang="en-US" altLang="zh-TW" sz="4321" dirty="0">
                    <a:solidFill>
                      <a:prstClr val="black"/>
                    </a:solidFill>
                    <a:latin typeface="微軟正黑體" panose="020B0604030504040204" pitchFamily="34" charset="-120"/>
                    <a:ea typeface="微軟正黑體" panose="020B0604030504040204" pitchFamily="34" charset="-120"/>
                  </a:rPr>
                  <a:t>100</a:t>
                </a:r>
                <a:r>
                  <a:rPr lang="zh-TW" altLang="en-US" sz="4321" dirty="0">
                    <a:solidFill>
                      <a:prstClr val="black"/>
                    </a:solidFill>
                    <a:latin typeface="微軟正黑體" panose="020B0604030504040204" pitchFamily="34" charset="-120"/>
                    <a:ea typeface="微軟正黑體" panose="020B0604030504040204" pitchFamily="34" charset="-120"/>
                  </a:rPr>
                  <a:t>年通過衛生署優良實驗室操作 </a:t>
                </a:r>
                <a:r>
                  <a:rPr lang="en-US" altLang="zh-TW" sz="4321" dirty="0">
                    <a:solidFill>
                      <a:prstClr val="black"/>
                    </a:solidFill>
                    <a:latin typeface="微軟正黑體" panose="020B0604030504040204" pitchFamily="34" charset="-120"/>
                    <a:ea typeface="微軟正黑體" panose="020B0604030504040204" pitchFamily="34" charset="-120"/>
                  </a:rPr>
                  <a:t>(GLP) </a:t>
                </a:r>
                <a:r>
                  <a:rPr lang="zh-TW" altLang="en-US" sz="4321" dirty="0">
                    <a:solidFill>
                      <a:prstClr val="black"/>
                    </a:solidFill>
                    <a:latin typeface="微軟正黑體" panose="020B0604030504040204" pitchFamily="34" charset="-120"/>
                    <a:ea typeface="微軟正黑體" panose="020B0604030504040204" pitchFamily="34" charset="-120"/>
                  </a:rPr>
                  <a:t>查核認可；</a:t>
                </a:r>
                <a:r>
                  <a:rPr lang="en-US" altLang="zh-TW" sz="4321" dirty="0">
                    <a:solidFill>
                      <a:prstClr val="black"/>
                    </a:solidFill>
                    <a:latin typeface="微軟正黑體" panose="020B0604030504040204" pitchFamily="34" charset="-120"/>
                    <a:ea typeface="微軟正黑體" panose="020B0604030504040204" pitchFamily="34" charset="-120"/>
                  </a:rPr>
                  <a:t>101</a:t>
                </a:r>
                <a:r>
                  <a:rPr lang="zh-TW" altLang="en-US" sz="4321" dirty="0">
                    <a:solidFill>
                      <a:prstClr val="black"/>
                    </a:solidFill>
                    <a:latin typeface="微軟正黑體" panose="020B0604030504040204" pitchFamily="34" charset="-120"/>
                    <a:ea typeface="微軟正黑體" panose="020B0604030504040204" pitchFamily="34" charset="-120"/>
                  </a:rPr>
                  <a:t>年起成為生技醫藥國家型計畫資源中心，協助產學研進行臨床前</a:t>
                </a:r>
                <a:r>
                  <a:rPr lang="en-US" altLang="zh-TW" sz="4321" dirty="0">
                    <a:solidFill>
                      <a:prstClr val="black"/>
                    </a:solidFill>
                    <a:latin typeface="微軟正黑體" panose="020B0604030504040204" pitchFamily="34" charset="-120"/>
                    <a:ea typeface="微軟正黑體" panose="020B0604030504040204" pitchFamily="34" charset="-120"/>
                  </a:rPr>
                  <a:t>ADME/PK</a:t>
                </a:r>
                <a:r>
                  <a:rPr lang="zh-TW" altLang="en-US" sz="4321" dirty="0">
                    <a:solidFill>
                      <a:prstClr val="black"/>
                    </a:solidFill>
                    <a:latin typeface="微軟正黑體" panose="020B0604030504040204" pitchFamily="34" charset="-120"/>
                    <a:ea typeface="微軟正黑體" panose="020B0604030504040204" pitchFamily="34" charset="-120"/>
                  </a:rPr>
                  <a:t>綜合評估，篩選具潛力之候選藥物 </a:t>
                </a:r>
                <a:r>
                  <a:rPr lang="en-US" altLang="zh-TW" sz="4321" dirty="0">
                    <a:solidFill>
                      <a:prstClr val="black"/>
                    </a:solidFill>
                    <a:latin typeface="微軟正黑體" panose="020B0604030504040204" pitchFamily="34" charset="-120"/>
                    <a:ea typeface="微軟正黑體" panose="020B0604030504040204" pitchFamily="34" charset="-120"/>
                  </a:rPr>
                  <a:t>(drug candidates)</a:t>
                </a:r>
                <a:r>
                  <a:rPr lang="zh-TW" altLang="en-US" sz="4321" dirty="0">
                    <a:solidFill>
                      <a:prstClr val="black"/>
                    </a:solidFill>
                    <a:latin typeface="微軟正黑體" panose="020B0604030504040204" pitchFamily="34" charset="-120"/>
                    <a:ea typeface="微軟正黑體" panose="020B0604030504040204" pitchFamily="34" charset="-120"/>
                  </a:rPr>
                  <a:t>，增進新藥臨床發展之進程</a:t>
                </a:r>
                <a:r>
                  <a:rPr lang="zh-TW" altLang="zh-TW" sz="4321" dirty="0">
                    <a:solidFill>
                      <a:prstClr val="black"/>
                    </a:solidFill>
                    <a:latin typeface="微軟正黑體" panose="020B0604030504040204" pitchFamily="34" charset="-120"/>
                    <a:ea typeface="微軟正黑體" panose="020B0604030504040204" pitchFamily="34" charset="-120"/>
                  </a:rPr>
                  <a:t>。</a:t>
                </a:r>
                <a:endParaRPr lang="en-US" altLang="zh-TW" sz="4321" dirty="0">
                  <a:solidFill>
                    <a:prstClr val="black"/>
                  </a:solidFill>
                  <a:latin typeface="微軟正黑體" panose="020B0604030504040204" pitchFamily="34" charset="-120"/>
                  <a:ea typeface="微軟正黑體" panose="020B0604030504040204" pitchFamily="34" charset="-120"/>
                </a:endParaRPr>
              </a:p>
            </p:txBody>
          </p:sp>
          <p:grpSp>
            <p:nvGrpSpPr>
              <p:cNvPr id="73" name="群組 72">
                <a:extLst>
                  <a:ext uri="{FF2B5EF4-FFF2-40B4-BE49-F238E27FC236}">
                    <a16:creationId xmlns:a16="http://schemas.microsoft.com/office/drawing/2014/main" id="{DBF427B6-7616-4AB1-B067-80781EA09336}"/>
                  </a:ext>
                </a:extLst>
              </p:cNvPr>
              <p:cNvGrpSpPr/>
              <p:nvPr/>
            </p:nvGrpSpPr>
            <p:grpSpPr>
              <a:xfrm>
                <a:off x="332656" y="1684519"/>
                <a:ext cx="2088232" cy="432048"/>
                <a:chOff x="332656" y="2000672"/>
                <a:chExt cx="2088232" cy="432048"/>
              </a:xfrm>
            </p:grpSpPr>
            <p:pic>
              <p:nvPicPr>
                <p:cNvPr id="85" name="圖片 28">
                  <a:extLst>
                    <a:ext uri="{FF2B5EF4-FFF2-40B4-BE49-F238E27FC236}">
                      <a16:creationId xmlns:a16="http://schemas.microsoft.com/office/drawing/2014/main" id="{C7ECD78D-BB55-4AD1-99A4-51059E98B189}"/>
                    </a:ext>
                  </a:extLst>
                </p:cNvPr>
                <p:cNvPicPr>
                  <a:picLocks noChangeAspect="1"/>
                </p:cNvPicPr>
                <p:nvPr/>
              </p:nvPicPr>
              <p:blipFill>
                <a:blip r:embed="rId5">
                  <a:extLst>
                    <a:ext uri="{28A0092B-C50C-407E-A947-70E740481C1C}">
                      <a14:useLocalDpi xmlns:a14="http://schemas.microsoft.com/office/drawing/2010/main" val="0"/>
                    </a:ext>
                  </a:extLst>
                </a:blip>
                <a:srcRect l="2" r="1628"/>
                <a:stretch>
                  <a:fillRect/>
                </a:stretch>
              </p:blipFill>
              <p:spPr bwMode="auto">
                <a:xfrm>
                  <a:off x="776203" y="2000920"/>
                  <a:ext cx="164468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圖片 44">
                  <a:extLst>
                    <a:ext uri="{FF2B5EF4-FFF2-40B4-BE49-F238E27FC236}">
                      <a16:creationId xmlns:a16="http://schemas.microsoft.com/office/drawing/2014/main" id="{52A26D7F-67B9-48AA-8141-1D0B58E2FFF4}"/>
                    </a:ext>
                  </a:extLst>
                </p:cNvPr>
                <p:cNvPicPr>
                  <a:picLocks noChangeAspect="1"/>
                </p:cNvPicPr>
                <p:nvPr/>
              </p:nvPicPr>
              <p:blipFill>
                <a:blip r:embed="rId5">
                  <a:extLst>
                    <a:ext uri="{28A0092B-C50C-407E-A947-70E740481C1C}">
                      <a14:useLocalDpi xmlns:a14="http://schemas.microsoft.com/office/drawing/2010/main" val="0"/>
                    </a:ext>
                  </a:extLst>
                </a:blip>
                <a:srcRect l="2" r="64764"/>
                <a:stretch>
                  <a:fillRect/>
                </a:stretch>
              </p:blipFill>
              <p:spPr bwMode="auto">
                <a:xfrm>
                  <a:off x="332656" y="2000672"/>
                  <a:ext cx="625069"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矩形 73">
                <a:extLst>
                  <a:ext uri="{FF2B5EF4-FFF2-40B4-BE49-F238E27FC236}">
                    <a16:creationId xmlns:a16="http://schemas.microsoft.com/office/drawing/2014/main" id="{EEAAA40A-EBFF-4537-A188-96AA8FC890B6}"/>
                  </a:ext>
                </a:extLst>
              </p:cNvPr>
              <p:cNvSpPr/>
              <p:nvPr/>
            </p:nvSpPr>
            <p:spPr>
              <a:xfrm>
                <a:off x="188640" y="2748368"/>
                <a:ext cx="2660002" cy="209025"/>
              </a:xfrm>
              <a:prstGeom prst="rect">
                <a:avLst/>
              </a:prstGeom>
            </p:spPr>
            <p:txBody>
              <a:bodyPr wrap="none">
                <a:spAutoFit/>
              </a:bodyPr>
              <a:lstStyle/>
              <a:p>
                <a:pPr marL="384137" indent="-384137" defTabSz="851501">
                  <a:lnSpc>
                    <a:spcPct val="110000"/>
                  </a:lnSpc>
                  <a:defRPr/>
                </a:pPr>
                <a:r>
                  <a:rPr lang="zh-TW" altLang="zh-TW" sz="5185" dirty="0">
                    <a:ln w="3175" cmpd="sng">
                      <a:solidFill>
                        <a:srgbClr val="002060"/>
                      </a:solidFill>
                      <a:prstDash val="solid"/>
                    </a:ln>
                    <a:solidFill>
                      <a:srgbClr val="C00000"/>
                    </a:solidFill>
                    <a:latin typeface="微軟正黑體" panose="020B0604030504040204" pitchFamily="34" charset="-120"/>
                    <a:ea typeface="微軟正黑體" panose="020B0604030504040204" pitchFamily="34" charset="-120"/>
                    <a:cs typeface="Meiryo" panose="020B0604030504040204" pitchFamily="34" charset="-128"/>
                  </a:rPr>
                  <a:t>臨床前藥物代謝及藥動藥效測試服務：</a:t>
                </a:r>
                <a:endParaRPr lang="en-US" altLang="zh-TW" sz="5185" dirty="0">
                  <a:ln w="3175" cmpd="sng">
                    <a:solidFill>
                      <a:srgbClr val="002060"/>
                    </a:solidFill>
                    <a:prstDash val="solid"/>
                  </a:ln>
                  <a:solidFill>
                    <a:srgbClr val="C00000"/>
                  </a:solidFill>
                  <a:latin typeface="微軟正黑體" panose="020B0604030504040204" pitchFamily="34" charset="-120"/>
                  <a:ea typeface="微軟正黑體" panose="020B0604030504040204" pitchFamily="34" charset="-120"/>
                  <a:cs typeface="Meiryo" panose="020B0604030504040204" pitchFamily="34" charset="-128"/>
                </a:endParaRPr>
              </a:p>
            </p:txBody>
          </p:sp>
          <p:grpSp>
            <p:nvGrpSpPr>
              <p:cNvPr id="75" name="群組 74">
                <a:extLst>
                  <a:ext uri="{FF2B5EF4-FFF2-40B4-BE49-F238E27FC236}">
                    <a16:creationId xmlns:a16="http://schemas.microsoft.com/office/drawing/2014/main" id="{5E5E1880-A94B-4A1B-B1EA-77EE394AC148}"/>
                  </a:ext>
                </a:extLst>
              </p:cNvPr>
              <p:cNvGrpSpPr/>
              <p:nvPr/>
            </p:nvGrpSpPr>
            <p:grpSpPr>
              <a:xfrm>
                <a:off x="3887999" y="1352600"/>
                <a:ext cx="2899938" cy="648000"/>
                <a:chOff x="3887999" y="1260000"/>
                <a:chExt cx="2899938" cy="648000"/>
              </a:xfrm>
            </p:grpSpPr>
            <p:pic>
              <p:nvPicPr>
                <p:cNvPr id="81" name="Picture 2" descr="F:\照片-藥品代謝動力組photo\P1030739.JPG">
                  <a:extLst>
                    <a:ext uri="{FF2B5EF4-FFF2-40B4-BE49-F238E27FC236}">
                      <a16:creationId xmlns:a16="http://schemas.microsoft.com/office/drawing/2014/main" id="{A2D8A6E7-BD7D-4A80-AD9F-70B1AB777491}"/>
                    </a:ext>
                  </a:extLst>
                </p:cNvPr>
                <p:cNvPicPr>
                  <a:picLocks noChangeAspect="1" noChangeArrowheads="1"/>
                </p:cNvPicPr>
                <p:nvPr/>
              </p:nvPicPr>
              <p:blipFill>
                <a:blip r:embed="rId6" cstate="print"/>
                <a:srcRect/>
                <a:stretch>
                  <a:fillRect/>
                </a:stretch>
              </p:blipFill>
              <p:spPr bwMode="auto">
                <a:xfrm>
                  <a:off x="4477841" y="1260000"/>
                  <a:ext cx="816046" cy="612000"/>
                </a:xfrm>
                <a:prstGeom prst="rect">
                  <a:avLst/>
                </a:prstGeom>
                <a:noFill/>
              </p:spPr>
            </p:pic>
            <p:pic>
              <p:nvPicPr>
                <p:cNvPr id="82" name="Picture 3" descr="C:\Users\0002423\Desktop\sq_120_image_big.jpg">
                  <a:extLst>
                    <a:ext uri="{FF2B5EF4-FFF2-40B4-BE49-F238E27FC236}">
                      <a16:creationId xmlns:a16="http://schemas.microsoft.com/office/drawing/2014/main" id="{60EEFC08-BF44-4390-990E-EC7EC11281D8}"/>
                    </a:ext>
                  </a:extLst>
                </p:cNvPr>
                <p:cNvPicPr>
                  <a:picLocks noChangeAspect="1" noChangeArrowheads="1"/>
                </p:cNvPicPr>
                <p:nvPr/>
              </p:nvPicPr>
              <p:blipFill>
                <a:blip r:embed="rId7" cstate="print"/>
                <a:srcRect/>
                <a:stretch>
                  <a:fillRect/>
                </a:stretch>
              </p:blipFill>
              <p:spPr bwMode="auto">
                <a:xfrm>
                  <a:off x="5249710" y="1260000"/>
                  <a:ext cx="661500" cy="648000"/>
                </a:xfrm>
                <a:prstGeom prst="rect">
                  <a:avLst/>
                </a:prstGeom>
                <a:noFill/>
              </p:spPr>
            </p:pic>
            <p:pic>
              <p:nvPicPr>
                <p:cNvPr id="83" name="Picture 7">
                  <a:extLst>
                    <a:ext uri="{FF2B5EF4-FFF2-40B4-BE49-F238E27FC236}">
                      <a16:creationId xmlns:a16="http://schemas.microsoft.com/office/drawing/2014/main" id="{34578CD4-C189-4C7B-A71E-D0870BCE1F54}"/>
                    </a:ext>
                  </a:extLst>
                </p:cNvPr>
                <p:cNvPicPr>
                  <a:picLocks noChangeAspect="1" noChangeArrowheads="1"/>
                </p:cNvPicPr>
                <p:nvPr/>
              </p:nvPicPr>
              <p:blipFill>
                <a:blip r:embed="rId8" cstate="print"/>
                <a:srcRect/>
                <a:stretch>
                  <a:fillRect/>
                </a:stretch>
              </p:blipFill>
              <p:spPr bwMode="auto">
                <a:xfrm>
                  <a:off x="5971641" y="1260000"/>
                  <a:ext cx="816296" cy="612222"/>
                </a:xfrm>
                <a:prstGeom prst="rect">
                  <a:avLst/>
                </a:prstGeom>
                <a:noFill/>
                <a:ln w="9525">
                  <a:noFill/>
                  <a:miter lim="800000"/>
                  <a:headEnd/>
                  <a:tailEnd/>
                </a:ln>
              </p:spPr>
            </p:pic>
            <p:pic>
              <p:nvPicPr>
                <p:cNvPr id="84" name="圖片 83">
                  <a:extLst>
                    <a:ext uri="{FF2B5EF4-FFF2-40B4-BE49-F238E27FC236}">
                      <a16:creationId xmlns:a16="http://schemas.microsoft.com/office/drawing/2014/main" id="{CEC84C67-36B7-46A5-B212-BE8A82A1913E}"/>
                    </a:ext>
                  </a:extLst>
                </p:cNvPr>
                <p:cNvPicPr>
                  <a:picLocks noChangeAspect="1"/>
                </p:cNvPicPr>
                <p:nvPr/>
              </p:nvPicPr>
              <p:blipFill>
                <a:blip r:embed="rId9"/>
                <a:stretch>
                  <a:fillRect/>
                </a:stretch>
              </p:blipFill>
              <p:spPr>
                <a:xfrm>
                  <a:off x="3887999" y="1260000"/>
                  <a:ext cx="562128" cy="612000"/>
                </a:xfrm>
                <a:prstGeom prst="rect">
                  <a:avLst/>
                </a:prstGeom>
              </p:spPr>
            </p:pic>
          </p:grpSp>
          <p:grpSp>
            <p:nvGrpSpPr>
              <p:cNvPr id="76" name="群組 75">
                <a:extLst>
                  <a:ext uri="{FF2B5EF4-FFF2-40B4-BE49-F238E27FC236}">
                    <a16:creationId xmlns:a16="http://schemas.microsoft.com/office/drawing/2014/main" id="{4CE1FA95-B80A-422B-A076-6920182838A0}"/>
                  </a:ext>
                </a:extLst>
              </p:cNvPr>
              <p:cNvGrpSpPr/>
              <p:nvPr/>
            </p:nvGrpSpPr>
            <p:grpSpPr>
              <a:xfrm>
                <a:off x="3636000" y="5025008"/>
                <a:ext cx="3087000" cy="945000"/>
                <a:chOff x="3636000" y="4851000"/>
                <a:chExt cx="3087000" cy="945000"/>
              </a:xfrm>
            </p:grpSpPr>
            <p:pic>
              <p:nvPicPr>
                <p:cNvPr id="77" name="圖片 76">
                  <a:extLst>
                    <a:ext uri="{FF2B5EF4-FFF2-40B4-BE49-F238E27FC236}">
                      <a16:creationId xmlns:a16="http://schemas.microsoft.com/office/drawing/2014/main" id="{47DEE335-DAEB-4283-87CF-DC3BDC6FBC08}"/>
                    </a:ext>
                  </a:extLst>
                </p:cNvPr>
                <p:cNvPicPr>
                  <a:picLocks noChangeAspect="1"/>
                </p:cNvPicPr>
                <p:nvPr/>
              </p:nvPicPr>
              <p:blipFill>
                <a:blip r:embed="rId10"/>
                <a:stretch>
                  <a:fillRect/>
                </a:stretch>
              </p:blipFill>
              <p:spPr>
                <a:xfrm>
                  <a:off x="5296421" y="4860000"/>
                  <a:ext cx="730061" cy="936000"/>
                </a:xfrm>
                <a:prstGeom prst="rect">
                  <a:avLst/>
                </a:prstGeom>
              </p:spPr>
            </p:pic>
            <p:pic>
              <p:nvPicPr>
                <p:cNvPr id="78" name="圖片 77">
                  <a:extLst>
                    <a:ext uri="{FF2B5EF4-FFF2-40B4-BE49-F238E27FC236}">
                      <a16:creationId xmlns:a16="http://schemas.microsoft.com/office/drawing/2014/main" id="{63FC66EA-076D-443D-BEC7-E03CC7F54299}"/>
                    </a:ext>
                  </a:extLst>
                </p:cNvPr>
                <p:cNvPicPr>
                  <a:picLocks noChangeAspect="1"/>
                </p:cNvPicPr>
                <p:nvPr/>
              </p:nvPicPr>
              <p:blipFill>
                <a:blip r:embed="rId11"/>
                <a:stretch>
                  <a:fillRect/>
                </a:stretch>
              </p:blipFill>
              <p:spPr>
                <a:xfrm>
                  <a:off x="4644000" y="4860000"/>
                  <a:ext cx="651491" cy="936000"/>
                </a:xfrm>
                <a:prstGeom prst="rect">
                  <a:avLst/>
                </a:prstGeom>
              </p:spPr>
            </p:pic>
            <p:pic>
              <p:nvPicPr>
                <p:cNvPr id="79" name="圖片 78">
                  <a:extLst>
                    <a:ext uri="{FF2B5EF4-FFF2-40B4-BE49-F238E27FC236}">
                      <a16:creationId xmlns:a16="http://schemas.microsoft.com/office/drawing/2014/main" id="{5D30AD04-2DFF-4584-B1CB-1226DB335DE9}"/>
                    </a:ext>
                  </a:extLst>
                </p:cNvPr>
                <p:cNvPicPr>
                  <a:picLocks noChangeAspect="1"/>
                </p:cNvPicPr>
                <p:nvPr/>
              </p:nvPicPr>
              <p:blipFill>
                <a:blip r:embed="rId12"/>
                <a:stretch>
                  <a:fillRect/>
                </a:stretch>
              </p:blipFill>
              <p:spPr>
                <a:xfrm flipH="1">
                  <a:off x="3636000" y="4860000"/>
                  <a:ext cx="1033385" cy="936000"/>
                </a:xfrm>
                <a:prstGeom prst="rect">
                  <a:avLst/>
                </a:prstGeom>
              </p:spPr>
            </p:pic>
            <p:pic>
              <p:nvPicPr>
                <p:cNvPr id="80" name="圖片 79">
                  <a:extLst>
                    <a:ext uri="{FF2B5EF4-FFF2-40B4-BE49-F238E27FC236}">
                      <a16:creationId xmlns:a16="http://schemas.microsoft.com/office/drawing/2014/main" id="{6930B2E5-DE4C-4D43-9415-51EB91FCF40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5904000" y="4968000"/>
                  <a:ext cx="936000" cy="702000"/>
                </a:xfrm>
                <a:prstGeom prst="rect">
                  <a:avLst/>
                </a:prstGeom>
              </p:spPr>
            </p:pic>
          </p:grpSp>
        </p:grpSp>
      </p:grpSp>
      <p:sp>
        <p:nvSpPr>
          <p:cNvPr id="45" name="標題 1">
            <a:extLst>
              <a:ext uri="{FF2B5EF4-FFF2-40B4-BE49-F238E27FC236}">
                <a16:creationId xmlns:a16="http://schemas.microsoft.com/office/drawing/2014/main" id="{19390C65-44F8-47DD-9CC8-533ACCE27674}"/>
              </a:ext>
            </a:extLst>
          </p:cNvPr>
          <p:cNvSpPr txBox="1">
            <a:spLocks/>
          </p:cNvSpPr>
          <p:nvPr/>
        </p:nvSpPr>
        <p:spPr>
          <a:xfrm>
            <a:off x="1018185" y="1816241"/>
            <a:ext cx="31116457" cy="2401068"/>
          </a:xfrm>
          <a:prstGeom prst="rect">
            <a:avLst/>
          </a:prstGeom>
        </p:spPr>
        <p:txBody>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r>
              <a:rPr lang="en-US" altLang="zh-TW" sz="12000" b="1" dirty="0">
                <a:solidFill>
                  <a:schemeClr val="accent1">
                    <a:lumMod val="75000"/>
                  </a:schemeClr>
                </a:solidFill>
                <a:latin typeface="Arial" panose="020B0604020202020204" pitchFamily="34" charset="0"/>
                <a:cs typeface="Arial" panose="020B0604020202020204" pitchFamily="34" charset="0"/>
              </a:rPr>
              <a:t>Institute for Drug Evaluation Platform</a:t>
            </a:r>
          </a:p>
        </p:txBody>
      </p:sp>
      <p:pic>
        <p:nvPicPr>
          <p:cNvPr id="46" name="圖片 45">
            <a:extLst>
              <a:ext uri="{FF2B5EF4-FFF2-40B4-BE49-F238E27FC236}">
                <a16:creationId xmlns:a16="http://schemas.microsoft.com/office/drawing/2014/main" id="{F28EAFC7-EFE9-464B-BB44-7F6EF54540A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2101" y="409426"/>
            <a:ext cx="10787980" cy="1323439"/>
          </a:xfrm>
          <a:prstGeom prst="rect">
            <a:avLst/>
          </a:prstGeom>
        </p:spPr>
      </p:pic>
      <p:sp>
        <p:nvSpPr>
          <p:cNvPr id="47" name="文字方塊 27">
            <a:extLst>
              <a:ext uri="{FF2B5EF4-FFF2-40B4-BE49-F238E27FC236}">
                <a16:creationId xmlns:a16="http://schemas.microsoft.com/office/drawing/2014/main" id="{65653819-9DE6-4AF9-ACCA-D91EB95D5FA5}"/>
              </a:ext>
            </a:extLst>
          </p:cNvPr>
          <p:cNvSpPr txBox="1">
            <a:spLocks noChangeArrowheads="1"/>
          </p:cNvSpPr>
          <p:nvPr/>
        </p:nvSpPr>
        <p:spPr bwMode="auto">
          <a:xfrm>
            <a:off x="11115242" y="42092750"/>
            <a:ext cx="21384601" cy="58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0272" tIns="10136" rIns="20272" bIns="10136">
            <a:spAutoFit/>
          </a:bodyPr>
          <a:lstStyle>
            <a:lvl1pPr eaLnBrk="0" hangingPunct="0">
              <a:defRPr kumimoji="1" sz="400">
                <a:solidFill>
                  <a:schemeClr val="tx1"/>
                </a:solidFill>
                <a:latin typeface="Arial" charset="0"/>
                <a:ea typeface="新細明體" charset="-120"/>
              </a:defRPr>
            </a:lvl1pPr>
            <a:lvl2pPr marL="742950" indent="-285750" eaLnBrk="0" hangingPunct="0">
              <a:defRPr kumimoji="1" sz="400">
                <a:solidFill>
                  <a:schemeClr val="tx1"/>
                </a:solidFill>
                <a:latin typeface="Arial" charset="0"/>
                <a:ea typeface="新細明體" charset="-120"/>
              </a:defRPr>
            </a:lvl2pPr>
            <a:lvl3pPr marL="1143000" indent="-228600" eaLnBrk="0" hangingPunct="0">
              <a:defRPr kumimoji="1" sz="400">
                <a:solidFill>
                  <a:schemeClr val="tx1"/>
                </a:solidFill>
                <a:latin typeface="Arial" charset="0"/>
                <a:ea typeface="新細明體" charset="-120"/>
              </a:defRPr>
            </a:lvl3pPr>
            <a:lvl4pPr marL="1600200" indent="-228600" eaLnBrk="0" hangingPunct="0">
              <a:defRPr kumimoji="1" sz="400">
                <a:solidFill>
                  <a:schemeClr val="tx1"/>
                </a:solidFill>
                <a:latin typeface="Arial" charset="0"/>
                <a:ea typeface="新細明體" charset="-120"/>
              </a:defRPr>
            </a:lvl4pPr>
            <a:lvl5pPr marL="2057400" indent="-228600" eaLnBrk="0" hangingPunct="0">
              <a:defRPr kumimoji="1" sz="400">
                <a:solidFill>
                  <a:schemeClr val="tx1"/>
                </a:solidFill>
                <a:latin typeface="Arial" charset="0"/>
                <a:ea typeface="新細明體" charset="-120"/>
              </a:defRPr>
            </a:lvl5pPr>
            <a:lvl6pPr marL="2514600" indent="-228600" defTabSz="196850" eaLnBrk="0" fontAlgn="base" hangingPunct="0">
              <a:spcBef>
                <a:spcPct val="0"/>
              </a:spcBef>
              <a:spcAft>
                <a:spcPct val="0"/>
              </a:spcAft>
              <a:defRPr kumimoji="1" sz="400">
                <a:solidFill>
                  <a:schemeClr val="tx1"/>
                </a:solidFill>
                <a:latin typeface="Arial" charset="0"/>
                <a:ea typeface="新細明體" charset="-120"/>
              </a:defRPr>
            </a:lvl6pPr>
            <a:lvl7pPr marL="2971800" indent="-228600" defTabSz="196850" eaLnBrk="0" fontAlgn="base" hangingPunct="0">
              <a:spcBef>
                <a:spcPct val="0"/>
              </a:spcBef>
              <a:spcAft>
                <a:spcPct val="0"/>
              </a:spcAft>
              <a:defRPr kumimoji="1" sz="400">
                <a:solidFill>
                  <a:schemeClr val="tx1"/>
                </a:solidFill>
                <a:latin typeface="Arial" charset="0"/>
                <a:ea typeface="新細明體" charset="-120"/>
              </a:defRPr>
            </a:lvl7pPr>
            <a:lvl8pPr marL="3429000" indent="-228600" defTabSz="196850" eaLnBrk="0" fontAlgn="base" hangingPunct="0">
              <a:spcBef>
                <a:spcPct val="0"/>
              </a:spcBef>
              <a:spcAft>
                <a:spcPct val="0"/>
              </a:spcAft>
              <a:defRPr kumimoji="1" sz="400">
                <a:solidFill>
                  <a:schemeClr val="tx1"/>
                </a:solidFill>
                <a:latin typeface="Arial" charset="0"/>
                <a:ea typeface="新細明體" charset="-120"/>
              </a:defRPr>
            </a:lvl8pPr>
            <a:lvl9pPr marL="3886200" indent="-228600" defTabSz="196850" eaLnBrk="0" fontAlgn="base" hangingPunct="0">
              <a:spcBef>
                <a:spcPct val="0"/>
              </a:spcBef>
              <a:spcAft>
                <a:spcPct val="0"/>
              </a:spcAft>
              <a:defRPr kumimoji="1" sz="400">
                <a:solidFill>
                  <a:schemeClr val="tx1"/>
                </a:solidFill>
                <a:latin typeface="Arial" charset="0"/>
                <a:ea typeface="新細明體" charset="-120"/>
              </a:defRPr>
            </a:lvl9pPr>
          </a:lstStyle>
          <a:p>
            <a:pPr defTabSz="197061" eaLnBrk="1" fontAlgn="auto" hangingPunct="1">
              <a:lnSpc>
                <a:spcPct val="110000"/>
              </a:lnSpc>
              <a:spcBef>
                <a:spcPts val="0"/>
              </a:spcBef>
              <a:spcAft>
                <a:spcPts val="0"/>
              </a:spcAft>
              <a:defRPr/>
            </a:pPr>
            <a:r>
              <a:rPr kumimoji="0" lang="zh-TW" altLang="en-US" sz="3600" b="1" dirty="0">
                <a:latin typeface="微軟正黑體" panose="020B0604030504040204" pitchFamily="34" charset="-120"/>
                <a:ea typeface="微軟正黑體" panose="020B0604030504040204" pitchFamily="34" charset="-120"/>
              </a:rPr>
              <a:t>聯絡窗口：  谷中慧  研究員                   </a:t>
            </a:r>
            <a:r>
              <a:rPr kumimoji="0" lang="en-US" altLang="zh-TW" sz="3600" b="1" dirty="0">
                <a:latin typeface="微軟正黑體" panose="020B0604030504040204" pitchFamily="34" charset="-120"/>
                <a:ea typeface="微軟正黑體" panose="020B0604030504040204" pitchFamily="34" charset="-120"/>
              </a:rPr>
              <a:t>(02)7700-3800 ext.5683 </a:t>
            </a:r>
            <a:r>
              <a:rPr kumimoji="0" lang="zh-TW" altLang="en-US" sz="3600" b="1" dirty="0">
                <a:latin typeface="微軟正黑體" panose="020B0604030504040204" pitchFamily="34" charset="-120"/>
                <a:ea typeface="微軟正黑體" panose="020B0604030504040204" pitchFamily="34" charset="-120"/>
              </a:rPr>
              <a:t>  </a:t>
            </a:r>
            <a:r>
              <a:rPr kumimoji="0" lang="en-US" altLang="zh-TW" sz="3600" b="1" dirty="0">
                <a:ln>
                  <a:solidFill>
                    <a:prstClr val="black"/>
                  </a:solidFill>
                </a:ln>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a:rPr>
              <a:t></a:t>
            </a:r>
            <a:r>
              <a:rPr kumimoji="0" lang="en-US" altLang="zh-TW" sz="3600" b="1" dirty="0">
                <a:latin typeface="微軟正黑體" panose="020B0604030504040204" pitchFamily="34" charset="-120"/>
                <a:ea typeface="微軟正黑體" panose="020B0604030504040204" pitchFamily="34" charset="-120"/>
                <a:sym typeface="Wingdings"/>
              </a:rPr>
              <a:t> </a:t>
            </a:r>
            <a:r>
              <a:rPr kumimoji="0" lang="zh-TW" altLang="en-US" sz="3600" b="1" dirty="0">
                <a:latin typeface="微軟正黑體" panose="020B0604030504040204" pitchFamily="34" charset="-120"/>
                <a:ea typeface="微軟正黑體" panose="020B0604030504040204" pitchFamily="34" charset="-120"/>
                <a:sym typeface="Wingdings"/>
              </a:rPr>
              <a:t> </a:t>
            </a:r>
            <a:r>
              <a:rPr kumimoji="0" lang="en-US" altLang="zh-TW" sz="3600" b="1" dirty="0">
                <a:latin typeface="微軟正黑體" panose="020B0604030504040204" pitchFamily="34" charset="-120"/>
                <a:ea typeface="微軟正黑體" panose="020B0604030504040204" pitchFamily="34" charset="-120"/>
                <a:sym typeface="Wingdings"/>
              </a:rPr>
              <a:t>chunghui</a:t>
            </a:r>
            <a:r>
              <a:rPr kumimoji="0" lang="en-US" altLang="zh-TW" sz="3600" b="1" dirty="0">
                <a:latin typeface="微軟正黑體" panose="020B0604030504040204" pitchFamily="34" charset="-120"/>
                <a:ea typeface="微軟正黑體" panose="020B0604030504040204" pitchFamily="34" charset="-120"/>
              </a:rPr>
              <a:t>@dcb.org.tw</a:t>
            </a:r>
            <a:r>
              <a:rPr kumimoji="0" lang="zh-TW" altLang="en-US" sz="3600" b="1" dirty="0">
                <a:latin typeface="微軟正黑體" panose="020B0604030504040204" pitchFamily="34" charset="-120"/>
                <a:ea typeface="微軟正黑體" panose="020B0604030504040204" pitchFamily="34" charset="-120"/>
              </a:rPr>
              <a:t> </a:t>
            </a:r>
          </a:p>
        </p:txBody>
      </p:sp>
    </p:spTree>
    <p:extLst>
      <p:ext uri="{BB962C8B-B14F-4D97-AF65-F5344CB8AC3E}">
        <p14:creationId xmlns:p14="http://schemas.microsoft.com/office/powerpoint/2010/main" val="199198477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1915</Words>
  <Application>Microsoft Office PowerPoint</Application>
  <PresentationFormat>自訂</PresentationFormat>
  <Paragraphs>262</Paragraphs>
  <Slides>4</Slides>
  <Notes>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vt:i4>
      </vt:variant>
    </vt:vector>
  </HeadingPairs>
  <TitlesOfParts>
    <vt:vector size="11" baseType="lpstr">
      <vt:lpstr>微軟正黑體</vt:lpstr>
      <vt:lpstr>Arial</vt:lpstr>
      <vt:lpstr>Calibri</vt:lpstr>
      <vt:lpstr>Calibri Light</vt:lpstr>
      <vt:lpstr>Poppins</vt:lpstr>
      <vt:lpstr>Wingdings</vt:lpstr>
      <vt:lpstr>Office 佈景主題</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柯屹又</dc:creator>
  <cp:lastModifiedBy>戴照蓉</cp:lastModifiedBy>
  <cp:revision>43</cp:revision>
  <cp:lastPrinted>2025-06-17T05:44:58Z</cp:lastPrinted>
  <dcterms:modified xsi:type="dcterms:W3CDTF">2025-06-17T06:28:11Z</dcterms:modified>
</cp:coreProperties>
</file>